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1" r:id="rId3"/>
    <p:sldId id="310" r:id="rId4"/>
    <p:sldId id="257" r:id="rId5"/>
    <p:sldId id="258" r:id="rId6"/>
    <p:sldId id="290" r:id="rId7"/>
    <p:sldId id="312" r:id="rId8"/>
    <p:sldId id="293" r:id="rId9"/>
    <p:sldId id="259" r:id="rId10"/>
    <p:sldId id="260" r:id="rId11"/>
    <p:sldId id="261" r:id="rId12"/>
    <p:sldId id="262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63" r:id="rId22"/>
    <p:sldId id="294" r:id="rId23"/>
    <p:sldId id="304" r:id="rId24"/>
    <p:sldId id="264" r:id="rId25"/>
    <p:sldId id="265" r:id="rId26"/>
    <p:sldId id="266" r:id="rId27"/>
    <p:sldId id="307" r:id="rId28"/>
    <p:sldId id="267" r:id="rId29"/>
    <p:sldId id="295" r:id="rId30"/>
    <p:sldId id="305" r:id="rId31"/>
    <p:sldId id="268" r:id="rId32"/>
    <p:sldId id="269" r:id="rId33"/>
    <p:sldId id="270" r:id="rId34"/>
    <p:sldId id="271" r:id="rId35"/>
    <p:sldId id="272" r:id="rId36"/>
    <p:sldId id="273" r:id="rId37"/>
    <p:sldId id="308" r:id="rId38"/>
    <p:sldId id="296" r:id="rId39"/>
    <p:sldId id="306" r:id="rId40"/>
    <p:sldId id="274" r:id="rId41"/>
    <p:sldId id="275" r:id="rId42"/>
    <p:sldId id="309" r:id="rId43"/>
    <p:sldId id="297" r:id="rId44"/>
    <p:sldId id="292" r:id="rId45"/>
    <p:sldId id="298" r:id="rId46"/>
    <p:sldId id="299" r:id="rId47"/>
    <p:sldId id="300" r:id="rId48"/>
    <p:sldId id="301" r:id="rId49"/>
    <p:sldId id="302" r:id="rId50"/>
    <p:sldId id="303" r:id="rId51"/>
    <p:sldId id="313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14" r:id="rId67"/>
    <p:sldId id="316" r:id="rId68"/>
    <p:sldId id="331" r:id="rId69"/>
    <p:sldId id="332" r:id="rId70"/>
    <p:sldId id="333" r:id="rId71"/>
    <p:sldId id="334" r:id="rId72"/>
    <p:sldId id="276" r:id="rId73"/>
    <p:sldId id="279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14/09/2018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sergas.es/Saude-publica/Documents/1899/Ayuda_Epidat_4_Distribuciones_de_probabilidad_Octubre2014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http://ciencimat.files.wordpress.com/2010/03/probabilida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32" cy="685802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357158" y="55883"/>
            <a:ext cx="4572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6000" dirty="0"/>
              <a:t>Probabilidad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42844" y="5997379"/>
            <a:ext cx="635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4000" dirty="0"/>
              <a:t>Oscar Centeno Mora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00108"/>
            <a:ext cx="6000792" cy="5857892"/>
          </a:xfrm>
        </p:spPr>
        <p:txBody>
          <a:bodyPr>
            <a:normAutofit/>
          </a:bodyPr>
          <a:lstStyle/>
          <a:p>
            <a:r>
              <a:rPr lang="es-CR" sz="2400" dirty="0"/>
              <a:t>Si el número o el resultado tiene muchos chances de que </a:t>
            </a:r>
            <a:r>
              <a:rPr lang="es-CR" sz="2400" dirty="0" err="1"/>
              <a:t>ocuarra</a:t>
            </a:r>
            <a:r>
              <a:rPr lang="es-CR" sz="2400" dirty="0"/>
              <a:t>, entonces se tendrá una probabilidad muy cercana a “1”.</a:t>
            </a:r>
          </a:p>
          <a:p>
            <a:r>
              <a:rPr lang="es-CR" sz="2400" dirty="0"/>
              <a:t>De lo contrario, si las posibilidades son muy reducidas, entonces se tendrá una probabilidad muy cercana a “0”.</a:t>
            </a:r>
          </a:p>
          <a:p>
            <a:endParaRPr lang="es-CR" sz="2400" dirty="0"/>
          </a:p>
          <a:p>
            <a:r>
              <a:rPr lang="es-CR" sz="2400" dirty="0"/>
              <a:t>También están los casos extremos:</a:t>
            </a:r>
          </a:p>
          <a:p>
            <a:endParaRPr lang="es-CR" sz="2400" dirty="0"/>
          </a:p>
          <a:p>
            <a:pPr>
              <a:buNone/>
            </a:pPr>
            <a:r>
              <a:rPr lang="es-CR" sz="2400" dirty="0"/>
              <a:t>	-La probabilidad de que el sol brille 	tiene una </a:t>
            </a:r>
            <a:r>
              <a:rPr lang="es-CR" sz="2400" dirty="0" err="1"/>
              <a:t>probabilidadd</a:t>
            </a:r>
            <a:r>
              <a:rPr lang="es-CR" sz="2400" dirty="0"/>
              <a:t> de “1”.</a:t>
            </a:r>
          </a:p>
          <a:p>
            <a:pPr>
              <a:buNone/>
            </a:pPr>
            <a:r>
              <a:rPr lang="es-CR" sz="2400" dirty="0"/>
              <a:t>	-La probabilidad de que el cuerpo de un ser humano viva durante 200 años tiene una probabilidad de “0”.</a:t>
            </a:r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8914" name="Picture 2" descr="http://gonzalezdelariva.files.wordpress.com/2008/03/dad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071546"/>
            <a:ext cx="2714644" cy="2714644"/>
          </a:xfrm>
          <a:prstGeom prst="rect">
            <a:avLst/>
          </a:prstGeom>
          <a:noFill/>
        </p:spPr>
      </p:pic>
      <p:pic>
        <p:nvPicPr>
          <p:cNvPr id="38916" name="Picture 4" descr="http://sites.google.com/site/mates1sec2/dad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4000504"/>
            <a:ext cx="2428892" cy="2643206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00108"/>
            <a:ext cx="5941894" cy="5500726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En el primer caso, cuando se tiene certeza de que la probabilidad de ocurrencia sea de “1”, entonces es un “</a:t>
            </a:r>
            <a:r>
              <a:rPr lang="es-CR" sz="2400" i="1" dirty="0"/>
              <a:t>evento completamente seguro</a:t>
            </a:r>
            <a:r>
              <a:rPr lang="es-CR" sz="2400" dirty="0"/>
              <a:t>”.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El segundo caso, cuando se tiene certeza de que la probabilidad de ocurrencia es de “0”, entonces es un evento “completamente imposible”.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También le asignamos una probabilidad de 0.5 a un fenómeno que tenga la misma posibilidad de ocurrir y de no ocurrir. Somos totalmente indiferentes ante el evento.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7890" name="Picture 2" descr="http://www.casinosdeluxe.com/wp-content/uploads/roulette965-500x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3929066"/>
            <a:ext cx="2500330" cy="2571768"/>
          </a:xfrm>
          <a:prstGeom prst="rect">
            <a:avLst/>
          </a:prstGeom>
          <a:noFill/>
        </p:spPr>
      </p:pic>
      <p:pic>
        <p:nvPicPr>
          <p:cNvPr id="37892" name="Picture 4" descr="http://www.sistemasderuleta.com/blog/wp-content/uploads/2009/10/PokerCar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928670"/>
            <a:ext cx="2508965" cy="285752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28596" y="1000108"/>
            <a:ext cx="5871596" cy="5500726"/>
          </a:xfrm>
        </p:spPr>
        <p:txBody>
          <a:bodyPr>
            <a:normAutofit/>
          </a:bodyPr>
          <a:lstStyle/>
          <a:p>
            <a:r>
              <a:rPr lang="es-CR" sz="2400" dirty="0"/>
              <a:t>En resumidas cuentas</a:t>
            </a:r>
          </a:p>
          <a:p>
            <a:pPr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mayor o igual a “0”, pero menor a “0.5”, a un fenómeno que tenga más posibilidad de no ocurrir que de ocurrir.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mayor a 0.5 pero menor o igual a 1, a un fenómeno que tenga más posibilidad de ocurrir que de no ocurrir.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de 0.5 si somos completamente indiferentes a la ocurrencia del evento.</a:t>
            </a:r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074" name="Picture 2" descr="http://blogs.adobe.com/captivate/files/2012/01/Book_Rapid-e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12776"/>
            <a:ext cx="225462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ollymediastudios.files.wordpress.com/2011/07/lear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38" y="4437112"/>
            <a:ext cx="1991407" cy="172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14422"/>
            <a:ext cx="8643998" cy="4572000"/>
          </a:xfrm>
        </p:spPr>
        <p:txBody>
          <a:bodyPr/>
          <a:lstStyle/>
          <a:p>
            <a:pPr>
              <a:buNone/>
            </a:pPr>
            <a:r>
              <a:rPr lang="es-CR" sz="2400" u="sng" dirty="0"/>
              <a:t>Conjunto y elemento</a:t>
            </a:r>
          </a:p>
          <a:p>
            <a:pPr>
              <a:buNone/>
            </a:pPr>
            <a:r>
              <a:rPr lang="es-CR" sz="2400" dirty="0"/>
              <a:t>“Un conjunto es una colección bien definida de objetos. Normalmente a los objetos que forman el conjunto se le conoce como elementos”.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Ideas fundamentales de las </a:t>
            </a:r>
            <a:r>
              <a:rPr lang="es-CR" dirty="0" err="1"/>
              <a:t>probabilidas</a:t>
            </a:r>
            <a:endParaRPr lang="es-CR" dirty="0"/>
          </a:p>
        </p:txBody>
      </p:sp>
      <p:sp>
        <p:nvSpPr>
          <p:cNvPr id="5" name="4 Elipse"/>
          <p:cNvSpPr/>
          <p:nvPr/>
        </p:nvSpPr>
        <p:spPr>
          <a:xfrm>
            <a:off x="3286116" y="3071810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6 Elipse"/>
          <p:cNvSpPr/>
          <p:nvPr/>
        </p:nvSpPr>
        <p:spPr>
          <a:xfrm>
            <a:off x="4500562" y="492919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7 Elipse"/>
          <p:cNvSpPr/>
          <p:nvPr/>
        </p:nvSpPr>
        <p:spPr>
          <a:xfrm>
            <a:off x="5643570" y="321468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5214942" y="400050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5643570" y="514351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6357950" y="435769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Arco"/>
          <p:cNvSpPr/>
          <p:nvPr/>
        </p:nvSpPr>
        <p:spPr>
          <a:xfrm>
            <a:off x="2143108" y="3143248"/>
            <a:ext cx="2071702" cy="785818"/>
          </a:xfrm>
          <a:prstGeom prst="arc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Rectángulo redondeado"/>
          <p:cNvSpPr/>
          <p:nvPr/>
        </p:nvSpPr>
        <p:spPr>
          <a:xfrm>
            <a:off x="942956" y="2728914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14" name="13 Elipse"/>
          <p:cNvSpPr/>
          <p:nvPr/>
        </p:nvSpPr>
        <p:spPr>
          <a:xfrm>
            <a:off x="4357686" y="385762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2" name="21 Conector recto"/>
          <p:cNvCxnSpPr/>
          <p:nvPr/>
        </p:nvCxnSpPr>
        <p:spPr>
          <a:xfrm rot="10800000">
            <a:off x="2928926" y="5214950"/>
            <a:ext cx="18573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22 Rectángulo redondeado"/>
          <p:cNvSpPr/>
          <p:nvPr/>
        </p:nvSpPr>
        <p:spPr>
          <a:xfrm>
            <a:off x="500034" y="4786322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Elemento</a:t>
            </a:r>
          </a:p>
        </p:txBody>
      </p:sp>
    </p:spTree>
  </p:cSld>
  <p:clrMapOvr>
    <a:masterClrMapping/>
  </p:clrMapOvr>
  <p:transition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6302504" cy="52864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CR" sz="2400" u="sng" dirty="0"/>
              <a:t>Conjunto y elemento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	-Los presidentes de CR desde 1960 constituyen un conjunto de todos los presidentes, siendo cada presidente un  elemento.</a:t>
            </a:r>
          </a:p>
          <a:p>
            <a:pPr>
              <a:buNone/>
            </a:pPr>
            <a:r>
              <a:rPr lang="es-CR" sz="2400" dirty="0"/>
              <a:t>	-El planeta tierra constituye un elemento, del conjunto de los primeros 5 plantes cercanos al sol.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	Por ejemplo, sea “A” el siguiente conjunto, constituido por los siguientes elementos.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 A= {Sra. Allen; Sta. Brown; Sr. Smith; Sr. Walker}. ¿Un elemento?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pic>
        <p:nvPicPr>
          <p:cNvPr id="4098" name="Picture 2" descr="http://www.maravillasdeaprender.com/shop/images/LAM12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8823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214422"/>
            <a:ext cx="9072594" cy="5286412"/>
          </a:xfrm>
        </p:spPr>
        <p:txBody>
          <a:bodyPr/>
          <a:lstStyle/>
          <a:p>
            <a:pPr>
              <a:buNone/>
            </a:pPr>
            <a:r>
              <a:rPr lang="es-CR" sz="2400" u="sng" dirty="0"/>
              <a:t>Conjunto Universal</a:t>
            </a:r>
          </a:p>
          <a:p>
            <a:pPr>
              <a:buNone/>
            </a:pPr>
            <a:r>
              <a:rPr lang="es-CR" sz="2400" dirty="0"/>
              <a:t>“Es el conjunto más extenso por el cual hay interés en un análisis dado”.</a:t>
            </a:r>
          </a:p>
          <a:p>
            <a:pPr>
              <a:buNone/>
            </a:pPr>
            <a:r>
              <a:rPr lang="es-CR" sz="2400" dirty="0"/>
              <a:t>La definición de conjunto universal generalmente se indica por medio de una U.</a:t>
            </a:r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u="sng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sp>
        <p:nvSpPr>
          <p:cNvPr id="7" name="6 Elipse"/>
          <p:cNvSpPr/>
          <p:nvPr/>
        </p:nvSpPr>
        <p:spPr>
          <a:xfrm>
            <a:off x="2500298" y="3429000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7 Elipse"/>
          <p:cNvSpPr/>
          <p:nvPr/>
        </p:nvSpPr>
        <p:spPr>
          <a:xfrm>
            <a:off x="3714744" y="528638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4857752" y="357187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4429124" y="435769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4857752" y="550070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Elipse"/>
          <p:cNvSpPr/>
          <p:nvPr/>
        </p:nvSpPr>
        <p:spPr>
          <a:xfrm>
            <a:off x="5572132" y="471488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Arco"/>
          <p:cNvSpPr/>
          <p:nvPr/>
        </p:nvSpPr>
        <p:spPr>
          <a:xfrm>
            <a:off x="1357290" y="3500438"/>
            <a:ext cx="2071702" cy="785818"/>
          </a:xfrm>
          <a:prstGeom prst="arc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4" name="13 Rectángulo redondeado"/>
          <p:cNvSpPr/>
          <p:nvPr/>
        </p:nvSpPr>
        <p:spPr>
          <a:xfrm>
            <a:off x="157138" y="3086104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15" name="14 Elipse"/>
          <p:cNvSpPr/>
          <p:nvPr/>
        </p:nvSpPr>
        <p:spPr>
          <a:xfrm>
            <a:off x="3571868" y="421481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6" name="15 Conector recto"/>
          <p:cNvCxnSpPr/>
          <p:nvPr/>
        </p:nvCxnSpPr>
        <p:spPr>
          <a:xfrm rot="10800000">
            <a:off x="1785919" y="4429132"/>
            <a:ext cx="18573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16 Rectángulo redondeado"/>
          <p:cNvSpPr/>
          <p:nvPr/>
        </p:nvSpPr>
        <p:spPr>
          <a:xfrm>
            <a:off x="142844" y="4143380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Elemento</a:t>
            </a:r>
          </a:p>
        </p:txBody>
      </p:sp>
      <p:cxnSp>
        <p:nvCxnSpPr>
          <p:cNvPr id="19" name="18 Conector recto"/>
          <p:cNvCxnSpPr/>
          <p:nvPr/>
        </p:nvCxnSpPr>
        <p:spPr>
          <a:xfrm rot="5400000">
            <a:off x="-1714543" y="4786322"/>
            <a:ext cx="357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rot="5400000">
            <a:off x="7072330" y="4786322"/>
            <a:ext cx="357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rot="10800000">
            <a:off x="0" y="3000372"/>
            <a:ext cx="8858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rot="10800000">
            <a:off x="0" y="6572272"/>
            <a:ext cx="8858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Elipse"/>
          <p:cNvSpPr/>
          <p:nvPr/>
        </p:nvSpPr>
        <p:spPr>
          <a:xfrm>
            <a:off x="7072330" y="342900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7" name="26 Elipse"/>
          <p:cNvSpPr/>
          <p:nvPr/>
        </p:nvSpPr>
        <p:spPr>
          <a:xfrm>
            <a:off x="6929454" y="5857892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8" name="27 Elipse"/>
          <p:cNvSpPr/>
          <p:nvPr/>
        </p:nvSpPr>
        <p:spPr>
          <a:xfrm>
            <a:off x="7358082" y="485776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9" name="28 Elipse"/>
          <p:cNvSpPr/>
          <p:nvPr/>
        </p:nvSpPr>
        <p:spPr>
          <a:xfrm>
            <a:off x="7929586" y="592933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0" name="29 Elipse"/>
          <p:cNvSpPr/>
          <p:nvPr/>
        </p:nvSpPr>
        <p:spPr>
          <a:xfrm>
            <a:off x="8001024" y="3929066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1" name="30 Rectángulo redondeado"/>
          <p:cNvSpPr/>
          <p:nvPr/>
        </p:nvSpPr>
        <p:spPr>
          <a:xfrm>
            <a:off x="142844" y="5572140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Universo</a:t>
            </a:r>
          </a:p>
        </p:txBody>
      </p:sp>
    </p:spTree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142984"/>
            <a:ext cx="7772400" cy="5429288"/>
          </a:xfrm>
        </p:spPr>
        <p:txBody>
          <a:bodyPr/>
          <a:lstStyle/>
          <a:p>
            <a:pPr>
              <a:buNone/>
            </a:pPr>
            <a:r>
              <a:rPr lang="es-CR" dirty="0"/>
              <a:t>	</a:t>
            </a:r>
            <a:r>
              <a:rPr lang="es-CR" sz="2400" u="sng" dirty="0"/>
              <a:t>Subconjunto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Un subconjunto es una porción del conjunto. Formalmente:</a:t>
            </a:r>
          </a:p>
          <a:p>
            <a:pPr>
              <a:buNone/>
            </a:pPr>
            <a:r>
              <a:rPr lang="es-CR" sz="2400" dirty="0"/>
              <a:t> </a:t>
            </a:r>
            <a:r>
              <a:rPr lang="es-CR" sz="2400" i="1" dirty="0"/>
              <a:t>	“El conjunto de B es un subconjunto de A si cada elemento de también un elemento de A”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sp>
        <p:nvSpPr>
          <p:cNvPr id="5" name="4 Elipse"/>
          <p:cNvSpPr/>
          <p:nvPr/>
        </p:nvSpPr>
        <p:spPr>
          <a:xfrm>
            <a:off x="3500430" y="3357562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5 Elipse"/>
          <p:cNvSpPr/>
          <p:nvPr/>
        </p:nvSpPr>
        <p:spPr>
          <a:xfrm>
            <a:off x="4714876" y="521495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6 Elipse"/>
          <p:cNvSpPr/>
          <p:nvPr/>
        </p:nvSpPr>
        <p:spPr>
          <a:xfrm>
            <a:off x="5857884" y="350043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6286512" y="557214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7143768" y="464344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4572000" y="414338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Elipse"/>
          <p:cNvSpPr/>
          <p:nvPr/>
        </p:nvSpPr>
        <p:spPr>
          <a:xfrm>
            <a:off x="3714744" y="3714752"/>
            <a:ext cx="2214578" cy="21431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Elipse"/>
          <p:cNvSpPr/>
          <p:nvPr/>
        </p:nvSpPr>
        <p:spPr>
          <a:xfrm>
            <a:off x="4071934" y="407194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4" name="13 Elipse"/>
          <p:cNvSpPr/>
          <p:nvPr/>
        </p:nvSpPr>
        <p:spPr>
          <a:xfrm>
            <a:off x="4500562" y="478632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" name="14 Elipse"/>
          <p:cNvSpPr/>
          <p:nvPr/>
        </p:nvSpPr>
        <p:spPr>
          <a:xfrm>
            <a:off x="6572264" y="392906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" name="15 Elipse"/>
          <p:cNvSpPr/>
          <p:nvPr/>
        </p:nvSpPr>
        <p:spPr>
          <a:xfrm>
            <a:off x="6143636" y="457200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" name="16 Elipse"/>
          <p:cNvSpPr/>
          <p:nvPr/>
        </p:nvSpPr>
        <p:spPr>
          <a:xfrm>
            <a:off x="5000628" y="407194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8" name="17 Elipse"/>
          <p:cNvSpPr/>
          <p:nvPr/>
        </p:nvSpPr>
        <p:spPr>
          <a:xfrm>
            <a:off x="5429256" y="571501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9" name="18 Rectángulo redondeado"/>
          <p:cNvSpPr/>
          <p:nvPr/>
        </p:nvSpPr>
        <p:spPr>
          <a:xfrm>
            <a:off x="857224" y="5500702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20" name="19 Arco"/>
          <p:cNvSpPr/>
          <p:nvPr/>
        </p:nvSpPr>
        <p:spPr>
          <a:xfrm>
            <a:off x="500034" y="6072206"/>
            <a:ext cx="4500594" cy="2143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" name="20 Rectángulo redondeado"/>
          <p:cNvSpPr/>
          <p:nvPr/>
        </p:nvSpPr>
        <p:spPr>
          <a:xfrm>
            <a:off x="500034" y="4071942"/>
            <a:ext cx="241456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Subconjunto</a:t>
            </a:r>
          </a:p>
        </p:txBody>
      </p:sp>
      <p:sp>
        <p:nvSpPr>
          <p:cNvPr id="22" name="21 Arco"/>
          <p:cNvSpPr/>
          <p:nvPr/>
        </p:nvSpPr>
        <p:spPr>
          <a:xfrm>
            <a:off x="928662" y="4714884"/>
            <a:ext cx="3571900" cy="14287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071546"/>
            <a:ext cx="5482538" cy="5500726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Por ejemplo, según el ejemplo de hace un rato: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A= {Sra. Allen; Sta. Brown; Sr. Smith; Sr. Walker}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Y sea 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B= {Sra. Allen; Sta. Brown; Sr. Smith}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Como se puede notar,  todos los elementos que están dentro de B, también están contenidos en A, por lo que B es un subconjunto de A</a:t>
            </a:r>
          </a:p>
          <a:p>
            <a:pPr algn="just">
              <a:buNone/>
            </a:pP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pic>
        <p:nvPicPr>
          <p:cNvPr id="55298" name="Picture 2" descr="http://foroalfa.org/articulos/images/Luciano_Cassisi/subconjuntos_de_la_graf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696" y="1000108"/>
            <a:ext cx="3088806" cy="3071834"/>
          </a:xfrm>
          <a:prstGeom prst="rect">
            <a:avLst/>
          </a:prstGeom>
          <a:noFill/>
        </p:spPr>
      </p:pic>
      <p:pic>
        <p:nvPicPr>
          <p:cNvPr id="55300" name="Picture 4" descr="http://cms7.blogia.com/blogs/y/yo/yol/yolaalarcon/upload/20080919132027-subconjun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4357694"/>
            <a:ext cx="2857500" cy="2500306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928670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42844" y="1000108"/>
            <a:ext cx="5929354" cy="56436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Experimento</a:t>
            </a:r>
          </a:p>
          <a:p>
            <a:pPr>
              <a:buNone/>
            </a:pPr>
            <a:r>
              <a:rPr lang="es-CR" sz="2400" dirty="0"/>
              <a:t>Proceso o actividad que conduce a un resultado u observación.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Ejemplos: 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-Lanzar un dado</a:t>
            </a:r>
          </a:p>
          <a:p>
            <a:pPr>
              <a:buNone/>
            </a:pPr>
            <a:r>
              <a:rPr lang="es-CR" sz="2400" dirty="0"/>
              <a:t>-Lanzar dos dados</a:t>
            </a:r>
          </a:p>
          <a:p>
            <a:pPr>
              <a:buNone/>
            </a:pPr>
            <a:r>
              <a:rPr lang="es-CR" sz="2400" dirty="0"/>
              <a:t>-Jugar cartas (</a:t>
            </a:r>
            <a:r>
              <a:rPr lang="es-CR" sz="2400" dirty="0" err="1"/>
              <a:t>poker</a:t>
            </a:r>
            <a:r>
              <a:rPr lang="es-CR" sz="2400" dirty="0"/>
              <a:t>).</a:t>
            </a:r>
          </a:p>
          <a:p>
            <a:pPr>
              <a:buNone/>
            </a:pPr>
            <a:r>
              <a:rPr lang="es-CR" sz="2400" dirty="0"/>
              <a:t>-Tirar una moneda al aire.</a:t>
            </a:r>
          </a:p>
          <a:p>
            <a:pPr>
              <a:buNone/>
            </a:pPr>
            <a:r>
              <a:rPr lang="es-CR" sz="2400" dirty="0"/>
              <a:t>-Tirar la </a:t>
            </a:r>
            <a:r>
              <a:rPr lang="es-CR" sz="2400" dirty="0" err="1"/>
              <a:t>monerda</a:t>
            </a:r>
            <a:r>
              <a:rPr lang="es-CR" sz="2400" dirty="0"/>
              <a:t> 3 veces al aire</a:t>
            </a:r>
          </a:p>
        </p:txBody>
      </p:sp>
      <p:pic>
        <p:nvPicPr>
          <p:cNvPr id="53250" name="Picture 2" descr="http://www.sistemasderuleta.com/blog/wp-content/uploads/2009/07/dad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500174"/>
            <a:ext cx="2667000" cy="2686051"/>
          </a:xfrm>
          <a:prstGeom prst="rect">
            <a:avLst/>
          </a:prstGeom>
          <a:noFill/>
        </p:spPr>
      </p:pic>
      <p:pic>
        <p:nvPicPr>
          <p:cNvPr id="6" name="Picture 2" descr="http://www.yonkisdelpoker.com/wp/wp-content/uploads/2010/02/cara-de-pok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286256"/>
            <a:ext cx="3571900" cy="2357454"/>
          </a:xfrm>
          <a:prstGeom prst="rect">
            <a:avLst/>
          </a:prstGeom>
          <a:noFill/>
        </p:spPr>
      </p:pic>
    </p:spTree>
  </p:cSld>
  <p:clrMapOvr>
    <a:masterClrMapping/>
  </p:clrMapOvr>
  <p:transition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5715040" cy="52149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Evento</a:t>
            </a:r>
          </a:p>
          <a:p>
            <a:pPr>
              <a:buNone/>
            </a:pPr>
            <a:r>
              <a:rPr lang="es-CR" sz="2400" dirty="0"/>
              <a:t>	A cada uno de los posibles resultados de un experimento, se le conoce como eventos.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Ejemplos: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-Obtener un “4” en el lanzamiento de un dado. </a:t>
            </a:r>
          </a:p>
          <a:p>
            <a:pPr>
              <a:buNone/>
            </a:pPr>
            <a:r>
              <a:rPr lang="es-CR" sz="2400" dirty="0"/>
              <a:t>-  Obtener un “4” y un “2” en el lanzamiento de dos dados</a:t>
            </a:r>
          </a:p>
          <a:p>
            <a:pPr>
              <a:buNone/>
            </a:pPr>
            <a:r>
              <a:rPr lang="es-CR" sz="2400" dirty="0"/>
              <a:t>-Obtener 3 “As” y dos “Reyes”</a:t>
            </a:r>
          </a:p>
          <a:p>
            <a:pPr>
              <a:buNone/>
            </a:pPr>
            <a:r>
              <a:rPr lang="es-CR" sz="2400" dirty="0"/>
              <a:t>-Obtener un escudo.</a:t>
            </a:r>
          </a:p>
          <a:p>
            <a:pPr>
              <a:buNone/>
            </a:pPr>
            <a:r>
              <a:rPr lang="es-CR" sz="2400" dirty="0"/>
              <a:t>-obtener dos escudos y una corona.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143000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pic>
        <p:nvPicPr>
          <p:cNvPr id="5" name="Picture 4" descr="http://jmhernandez.files.wordpress.com/2009/06/dados-thumb8517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2198" y="1000108"/>
            <a:ext cx="2857520" cy="1928826"/>
          </a:xfrm>
          <a:prstGeom prst="rect">
            <a:avLst/>
          </a:prstGeom>
          <a:noFill/>
        </p:spPr>
      </p:pic>
      <p:pic>
        <p:nvPicPr>
          <p:cNvPr id="52228" name="Picture 4" descr="http://republicadominicana.pordescubrir.com/wp-content/uploads/2008/06/watt-boyce-poker-99609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2928934"/>
            <a:ext cx="2761706" cy="369095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98715BA-8665-4B78-8DE3-DAB6EBFE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772400" cy="792162"/>
          </a:xfrm>
        </p:spPr>
        <p:txBody>
          <a:bodyPr/>
          <a:lstStyle/>
          <a:p>
            <a:pPr algn="ctr"/>
            <a:r>
              <a:rPr lang="es-CR" dirty="0"/>
              <a:t>Preámbulo…..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8AB4F0-38DB-4B17-825F-FB22C0FE0F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868362"/>
            <a:ext cx="5904656" cy="5728990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“Abandonamos” la Estadística Descriptiva para introducirnos en el apasionante mundo de las probabilidades.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aprendizaje de las probabilidades es fundamental. Todas las siguientes técnicas se basan en los conceptos probabilísticos: las técnicas que se estudiarán en el pilar de la  Estadística Inferencial toman sus criterios de las probabilidades.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Las probabilidades se basan en desarrollos matemáticos que se utilizan en la estadística para poder determinada ciertas técnicas analíticas. </a:t>
            </a:r>
            <a:endParaRPr lang="en-US" sz="2400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FF82F01A-337A-4A2B-A084-F4FA784F6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9930" r="6800" b="9171"/>
          <a:stretch/>
        </p:blipFill>
        <p:spPr bwMode="auto">
          <a:xfrm>
            <a:off x="6482084" y="4149080"/>
            <a:ext cx="238371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robabilidad">
            <a:extLst>
              <a:ext uri="{FF2B5EF4-FFF2-40B4-BE49-F238E27FC236}">
                <a16:creationId xmlns:a16="http://schemas.microsoft.com/office/drawing/2014/main" id="{A4E66DD3-6CA2-4F35-BB89-FF42A7941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88" y="1185396"/>
            <a:ext cx="2583904" cy="225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563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071546"/>
            <a:ext cx="5726440" cy="57864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Eventos mutuamente excluyentes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	Dos o más eventos son mutuamente excluyentes o disjuntos, si no pueden ocurrir simultáneamente. Es decir, la ocurrencia de un evento impide automáticamente la ocurrencia del otro evento (o eventos).</a:t>
            </a:r>
          </a:p>
          <a:p>
            <a:pPr>
              <a:buNone/>
            </a:pPr>
            <a:r>
              <a:rPr lang="es-CR" sz="2400" dirty="0"/>
              <a:t>	</a:t>
            </a:r>
          </a:p>
          <a:p>
            <a:pPr>
              <a:buNone/>
            </a:pPr>
            <a:r>
              <a:rPr lang="es-CR" sz="2400" dirty="0"/>
              <a:t>	Ejemplo:</a:t>
            </a:r>
          </a:p>
          <a:p>
            <a:pPr>
              <a:buNone/>
            </a:pPr>
            <a:r>
              <a:rPr lang="es-CR" sz="2400" dirty="0"/>
              <a:t>	</a:t>
            </a:r>
          </a:p>
          <a:p>
            <a:pPr>
              <a:buNone/>
            </a:pPr>
            <a:r>
              <a:rPr lang="es-CR" sz="2400" dirty="0"/>
              <a:t>	Al lanzar una moneda solo puede ocurrir que salga cara o sello pero no los dos a la vez, esto quiere decir que estos eventos son excluyentes.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pic>
        <p:nvPicPr>
          <p:cNvPr id="51202" name="Picture 2" descr="moneda en una mesa, por Carlos Paes, http://www.sxc.hu/profile/wax1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214422"/>
            <a:ext cx="2643206" cy="2571768"/>
          </a:xfrm>
          <a:prstGeom prst="rect">
            <a:avLst/>
          </a:prstGeom>
          <a:noFill/>
        </p:spPr>
      </p:pic>
      <p:pic>
        <p:nvPicPr>
          <p:cNvPr id="51204" name="Picture 4" descr="http://cms7.blogia.com/blogs/p/pe/pep/pepedosmil/upload/20080609040441-cara-cru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3929066"/>
            <a:ext cx="2571768" cy="2725924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7158" y="0"/>
            <a:ext cx="8358246" cy="928670"/>
          </a:xfrm>
        </p:spPr>
        <p:txBody>
          <a:bodyPr/>
          <a:lstStyle/>
          <a:p>
            <a:pPr algn="ctr"/>
            <a:r>
              <a:rPr lang="es-CR" dirty="0"/>
              <a:t>Los 3 enfoques de la probabilidad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7772400" cy="4572000"/>
          </a:xfrm>
        </p:spPr>
        <p:txBody>
          <a:bodyPr>
            <a:normAutofit/>
          </a:bodyPr>
          <a:lstStyle/>
          <a:p>
            <a:r>
              <a:rPr lang="es-CR" sz="2400" dirty="0"/>
              <a:t>Actualmente hay 3 grandes conceptos o formas de ver la probabilidad. </a:t>
            </a:r>
          </a:p>
        </p:txBody>
      </p:sp>
      <p:sp>
        <p:nvSpPr>
          <p:cNvPr id="4" name="3 Elipse"/>
          <p:cNvSpPr/>
          <p:nvPr/>
        </p:nvSpPr>
        <p:spPr>
          <a:xfrm>
            <a:off x="3357554" y="2000240"/>
            <a:ext cx="2500330" cy="192882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/>
              <a:t>Probabilidad</a:t>
            </a:r>
          </a:p>
        </p:txBody>
      </p:sp>
      <p:sp>
        <p:nvSpPr>
          <p:cNvPr id="5" name="4 Rectángulo redondeado"/>
          <p:cNvSpPr/>
          <p:nvPr/>
        </p:nvSpPr>
        <p:spPr>
          <a:xfrm>
            <a:off x="142844" y="5072074"/>
            <a:ext cx="2786082" cy="1428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clásica o a priori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3214678" y="5072074"/>
            <a:ext cx="2786082" cy="14287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según la frecuencia relativa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6286512" y="5000636"/>
            <a:ext cx="2786082" cy="14287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subjetiva</a:t>
            </a:r>
          </a:p>
        </p:txBody>
      </p:sp>
      <p:cxnSp>
        <p:nvCxnSpPr>
          <p:cNvPr id="9" name="8 Conector recto"/>
          <p:cNvCxnSpPr>
            <a:stCxn id="4" idx="3"/>
            <a:endCxn id="5" idx="0"/>
          </p:cNvCxnSpPr>
          <p:nvPr/>
        </p:nvCxnSpPr>
        <p:spPr>
          <a:xfrm rot="5400000">
            <a:off x="1917063" y="3265418"/>
            <a:ext cx="1425478" cy="218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4" idx="4"/>
            <a:endCxn id="6" idx="0"/>
          </p:cNvCxnSpPr>
          <p:nvPr/>
        </p:nvCxnSpPr>
        <p:spPr>
          <a:xfrm rot="5400000">
            <a:off x="4036215" y="4500570"/>
            <a:ext cx="114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>
            <a:stCxn id="4" idx="5"/>
            <a:endCxn id="7" idx="0"/>
          </p:cNvCxnSpPr>
          <p:nvPr/>
        </p:nvCxnSpPr>
        <p:spPr>
          <a:xfrm rot="16200000" flipH="1">
            <a:off x="5908616" y="3229699"/>
            <a:ext cx="1354040" cy="218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heel spokes="2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836712"/>
            <a:ext cx="7772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3600" dirty="0"/>
              <a:t>¿De cuerdo al total de resultados posible, cuál es la posibilidad de obtener… o de que..?</a:t>
            </a:r>
          </a:p>
        </p:txBody>
      </p:sp>
      <p:pic>
        <p:nvPicPr>
          <p:cNvPr id="4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7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14282" y="1285860"/>
                <a:ext cx="6500858" cy="5572140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La definición formal de la </a:t>
                </a:r>
                <a:r>
                  <a:rPr lang="es-CR" sz="2400" i="1" dirty="0"/>
                  <a:t>Probabilidad Clásica </a:t>
                </a:r>
                <a:r>
                  <a:rPr lang="es-CR" sz="2400" dirty="0"/>
                  <a:t>es la siguiente:</a:t>
                </a:r>
              </a:p>
              <a:p>
                <a:pPr>
                  <a:buNone/>
                </a:pPr>
                <a:endParaRPr lang="es-CR" sz="2400" dirty="0"/>
              </a:p>
              <a:p>
                <a:pPr>
                  <a:buNone/>
                </a:pPr>
                <a:r>
                  <a:rPr lang="es-CR" sz="2400" i="1" dirty="0"/>
                  <a:t>	“Si un experimento puede ocurrir de N resultados igualmente probables y mutuamente excluyentes y si dentro de estos N resultados el eventos “E” puede ocurrir Ne veces, entonces la </a:t>
                </a:r>
                <a:r>
                  <a:rPr lang="es-CR" sz="2400" i="1" dirty="0" err="1"/>
                  <a:t>proabilidad</a:t>
                </a:r>
                <a:r>
                  <a:rPr lang="es-CR" sz="2400" i="1" dirty="0"/>
                  <a:t> del evento E, que se escribe P(E), está dada por:</a:t>
                </a:r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R" sz="2400" i="1" dirty="0"/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:r>
                  <a:rPr lang="es-CR" sz="2400" dirty="0"/>
                  <a:t>….ejemplifiquemos la definición anterior…..</a:t>
                </a:r>
              </a:p>
              <a:p>
                <a:pPr>
                  <a:buNone/>
                </a:pPr>
                <a:endParaRPr lang="es-CR" i="1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14282" y="1285860"/>
                <a:ext cx="6500858" cy="5572140"/>
              </a:xfrm>
              <a:blipFill>
                <a:blip r:embed="rId2"/>
                <a:stretch>
                  <a:fillRect l="-1406" t="-875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34820" name="Picture 4" descr="http://4.bp.blogspot.com/_n0EM_zLV8hI/SZlu8gi-82I/AAAAAAAACHU/UZ28E_3ZBMQ/s400/Probabilidad+y+Estadistica+-+Alejandro+D.+Zylberberg-book+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785926"/>
            <a:ext cx="2286016" cy="2500330"/>
          </a:xfrm>
          <a:prstGeom prst="rect">
            <a:avLst/>
          </a:prstGeom>
          <a:noFill/>
        </p:spPr>
      </p:pic>
      <p:pic>
        <p:nvPicPr>
          <p:cNvPr id="34822" name="Picture 6" descr="confuse por Tall Chri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4500570"/>
            <a:ext cx="2428892" cy="213942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8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214422"/>
            <a:ext cx="5943034" cy="5357850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Supongamos un experimento como el lanzamiento de un dado, que consta de un total de 6 resultados (N=6).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Además se sabe que todos los resultados son igualmente probables, ya que tienen la misma oportunidad de salir, y que son mutuamente excluyentes , ya que o sale un “1”, o sale “3”, pero no puede salir un “1” o un “3”  a la vez.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Ahora, supongamos que queremos saber la probabilidad de sacar un “4” en un dado. En este caso el evento “4” (E) , puede ocurrir una única vez (Ne).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116632"/>
            <a:ext cx="8676499" cy="933577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Probabilidad clásica o a priori</a:t>
            </a:r>
          </a:p>
        </p:txBody>
      </p:sp>
      <p:pic>
        <p:nvPicPr>
          <p:cNvPr id="5122" name="Picture 2" descr="http://www.lasmanualidades.com/wp-content/uploads/2010/05/d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28799"/>
            <a:ext cx="2088232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1692" y="1293056"/>
                <a:ext cx="6756357" cy="5350654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Entonces la probabilidad del evento “4” (E), se escribe como P(4), y está dado por: </a:t>
                </a:r>
              </a:p>
              <a:p>
                <a:endParaRPr lang="es-C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s-CR" sz="2400" dirty="0"/>
              </a:p>
              <a:p>
                <a:endParaRPr lang="es-CR" sz="2400" dirty="0"/>
              </a:p>
              <a:p>
                <a:r>
                  <a:rPr lang="es-CR" sz="2400" dirty="0"/>
                  <a:t>De acuerdo a todo lo anterior, cuál sería la probabilidad de tener:</a:t>
                </a:r>
              </a:p>
              <a:p>
                <a:pPr>
                  <a:buNone/>
                </a:pPr>
                <a:r>
                  <a:rPr lang="es-CR" sz="2400" dirty="0"/>
                  <a:t>	-Un número par.</a:t>
                </a:r>
              </a:p>
              <a:p>
                <a:pPr>
                  <a:buNone/>
                </a:pPr>
                <a:r>
                  <a:rPr lang="es-CR" sz="2400" dirty="0"/>
                  <a:t>	-Un número impar.</a:t>
                </a:r>
              </a:p>
              <a:p>
                <a:pPr>
                  <a:buNone/>
                </a:pPr>
                <a:r>
                  <a:rPr lang="es-CR" sz="2400" dirty="0"/>
                  <a:t>	-Un número menor a 5.</a:t>
                </a:r>
              </a:p>
              <a:p>
                <a:pPr>
                  <a:buNone/>
                </a:pPr>
                <a:r>
                  <a:rPr lang="es-CR" sz="2400" dirty="0"/>
                  <a:t>	-Un número mayor o igual a 3.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1692" y="1293056"/>
                <a:ext cx="6756357" cy="5350654"/>
              </a:xfrm>
              <a:blipFill>
                <a:blip r:embed="rId2"/>
                <a:stretch>
                  <a:fillRect l="-722" t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32772" name="Picture 4" descr="http://juventudcristiana.files.wordpress.com/2009/03/questio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4000504"/>
            <a:ext cx="3214710" cy="2667019"/>
          </a:xfrm>
          <a:prstGeom prst="rect">
            <a:avLst/>
          </a:prstGeom>
          <a:noFill/>
        </p:spPr>
      </p:pic>
    </p:spTree>
  </p:cSld>
  <p:clrMapOvr>
    <a:masterClrMapping/>
  </p:clrMapOvr>
  <p:transition>
    <p:spli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2400" cy="854968"/>
          </a:xfrm>
        </p:spPr>
        <p:txBody>
          <a:bodyPr/>
          <a:lstStyle/>
          <a:p>
            <a:pPr algn="ctr"/>
            <a:r>
              <a:rPr lang="es-CR" dirty="0"/>
              <a:t>Juguemos cartas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44016" y="1340768"/>
            <a:ext cx="6012160" cy="51125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_tradnl" dirty="0"/>
              <a:t>Supóngase que se  va a jugar cartas…</a:t>
            </a:r>
            <a:endParaRPr lang="es-CR" dirty="0"/>
          </a:p>
          <a:p>
            <a:endParaRPr lang="es-CR" dirty="0"/>
          </a:p>
          <a:p>
            <a:pPr marL="0" lvl="0" indent="0">
              <a:buNone/>
            </a:pPr>
            <a:r>
              <a:rPr lang="es-ES_tradnl" dirty="0"/>
              <a:t>1. Cuántos son todos los posibles resultados en un juego de cartas.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2. Si un evento consta en sacar un “10”, cuál sería esa probabilidad.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3.Si un evento consta en obtener cartas mayores o iguales a una “Jota”, cuál sería la probabilidad.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4. Si un evento consta en tener sólo cartas menores a 6, cuál sería la probabilidad.</a:t>
            </a:r>
            <a:endParaRPr lang="es-CR" dirty="0"/>
          </a:p>
          <a:p>
            <a:endParaRPr lang="es-CR" dirty="0"/>
          </a:p>
        </p:txBody>
      </p:sp>
      <p:pic>
        <p:nvPicPr>
          <p:cNvPr id="2050" name="Picture 2" descr="https://encrypted-tbn2.gstatic.com/images?q=tbn:ANd9GcSZ6oRbyyFZOhQrSxo6KTSA6hwUqPyGLDA9tmxoZpMEqCTOAt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7" y="1628800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3.gstatic.com/images?q=tbn:ANd9GcS30pytyZaRpmZXw6Fk8M1vzTYLhCpQUrmcmq1LgrQLWRR5qx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79" y="4005064"/>
            <a:ext cx="2367855" cy="22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24268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5429288" cy="5286412"/>
          </a:xfrm>
        </p:spPr>
        <p:txBody>
          <a:bodyPr/>
          <a:lstStyle/>
          <a:p>
            <a:r>
              <a:rPr lang="es-CR" sz="2400" dirty="0"/>
              <a:t>El enfoque de la probabilidad clásica es el emplear un razonamiento lógico previo o a priori. </a:t>
            </a:r>
          </a:p>
          <a:p>
            <a:endParaRPr lang="es-CR" dirty="0"/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dirty="0"/>
          </a:p>
          <a:p>
            <a:pPr algn="ctr">
              <a:buNone/>
            </a:pPr>
            <a:r>
              <a:rPr lang="es-CR" sz="9600" dirty="0"/>
              <a:t>¿Por qué?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p:pic>
        <p:nvPicPr>
          <p:cNvPr id="31746" name="Picture 2" descr="http://www.healthcareersinteraction.com/images/faq_question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2000240"/>
            <a:ext cx="2857500" cy="4572032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5D1B-2B1C-452E-9F36-89FF20FFC0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868362"/>
            <a:ext cx="5616624" cy="5728990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Seguro usted debe </a:t>
            </a:r>
            <a:r>
              <a:rPr lang="es-CR" sz="2400" dirty="0"/>
              <a:t>de estar pensando:</a:t>
            </a:r>
          </a:p>
          <a:p>
            <a:pPr algn="just"/>
            <a:endParaRPr lang="es-CR" sz="2400" dirty="0"/>
          </a:p>
          <a:p>
            <a:pPr marL="0" indent="0" algn="just">
              <a:buNone/>
            </a:pPr>
            <a:r>
              <a:rPr lang="es-CR" sz="2400" dirty="0"/>
              <a:t>Probabilidades  =  matemática  =    :(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presente curso está diseñado para que se apliquen las probabilidades a partir de tablas con las funciones acumuladas, las cuales proporcionan probabilidades.  Esto quiere decir que deberán saber sumar, restar, multiplicar y dividir… nada más.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Ustedes aprenderán </a:t>
            </a:r>
            <a:r>
              <a:rPr lang="es-CR" sz="2400" dirty="0"/>
              <a:t>que las probabilidades también puede llegar a </a:t>
            </a:r>
            <a:r>
              <a:rPr lang="es-CR" sz="2400" dirty="0" smtClean="0"/>
              <a:t>utilizarse </a:t>
            </a:r>
            <a:r>
              <a:rPr lang="es-CR" sz="2400" dirty="0"/>
              <a:t>como una forma de reportar o describir los resultados…</a:t>
            </a:r>
          </a:p>
          <a:p>
            <a:pPr algn="just"/>
            <a:endParaRPr lang="es-CR" sz="2400" dirty="0"/>
          </a:p>
          <a:p>
            <a:pPr algn="just"/>
            <a:endParaRPr lang="es-CR" sz="2400" dirty="0"/>
          </a:p>
          <a:p>
            <a:pPr algn="just"/>
            <a:endParaRPr lang="en-U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E044270-18BC-4808-A853-6424E343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772400" cy="792162"/>
          </a:xfrm>
        </p:spPr>
        <p:txBody>
          <a:bodyPr/>
          <a:lstStyle/>
          <a:p>
            <a:pPr algn="ctr"/>
            <a:r>
              <a:rPr lang="es-CR" dirty="0"/>
              <a:t>Preámbulo…..</a:t>
            </a:r>
            <a:endParaRPr lang="es-ES" dirty="0"/>
          </a:p>
        </p:txBody>
      </p:sp>
      <p:sp>
        <p:nvSpPr>
          <p:cNvPr id="5" name="AutoShape 2" descr="Resultado de imagen para probability">
            <a:extLst>
              <a:ext uri="{FF2B5EF4-FFF2-40B4-BE49-F238E27FC236}">
                <a16:creationId xmlns:a16="http://schemas.microsoft.com/office/drawing/2014/main" id="{DC666435-D3B8-4E4E-BFDD-5391F5ABA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esultado de imagen para probabilidades">
            <a:extLst>
              <a:ext uri="{FF2B5EF4-FFF2-40B4-BE49-F238E27FC236}">
                <a16:creationId xmlns:a16="http://schemas.microsoft.com/office/drawing/2014/main" id="{6FDBED5D-C9E5-439C-9CF3-F6493CC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48" y="1124744"/>
            <a:ext cx="2550151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idea">
            <a:extLst>
              <a:ext uri="{FF2B5EF4-FFF2-40B4-BE49-F238E27FC236}">
                <a16:creationId xmlns:a16="http://schemas.microsoft.com/office/drawing/2014/main" id="{1E9AA1E1-8103-408F-9AB4-3C2E8FAA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16185"/>
          <a:stretch/>
        </p:blipFill>
        <p:spPr bwMode="auto">
          <a:xfrm>
            <a:off x="6414336" y="3429000"/>
            <a:ext cx="2155974" cy="30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7614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467544" y="836712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CR" sz="3600" dirty="0"/>
              <a:t>¿De cuerdo al total de resultados que se observan, cuál es la posibilidad de obtener… o de que..?</a:t>
            </a:r>
          </a:p>
        </p:txBody>
      </p:sp>
      <p:pic>
        <p:nvPicPr>
          <p:cNvPr id="5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11570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85860"/>
            <a:ext cx="5715040" cy="521497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Un problema de la probabilidad a priori consiste en que se supone que los resultados son igualmente probables, pero en la práctica esto casi nunca sucede.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Además, hay muchos casos en donde no se puede establecer desde antes las probabilidades a priori de cierto acontecimiento.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la actualidad, el concepto más frecuente es el de la </a:t>
            </a:r>
            <a:r>
              <a:rPr lang="es-CR" sz="2400" i="1" dirty="0"/>
              <a:t>Frecuencia Relativa</a:t>
            </a:r>
            <a:r>
              <a:rPr lang="es-CR" sz="2400" dirty="0"/>
              <a:t>.</a:t>
            </a:r>
          </a:p>
        </p:txBody>
      </p:sp>
      <p:pic>
        <p:nvPicPr>
          <p:cNvPr id="30722" name="Picture 2" descr="http://3.bp.blogspot.com/__bNUpLq1CS4/SSCtffCHUYI/AAAAAAAAAt0/Q-Z-y2KL6Mk/s400/la+teor%C3%ADa+y+la+pr%C3%A1c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214422"/>
            <a:ext cx="2500330" cy="2500330"/>
          </a:xfrm>
          <a:prstGeom prst="rect">
            <a:avLst/>
          </a:prstGeom>
          <a:noFill/>
        </p:spPr>
      </p:pic>
      <p:pic>
        <p:nvPicPr>
          <p:cNvPr id="30724" name="Picture 4" descr="http://images01.olx.cl/ui/4/81/88/68527388_1-Fotos-de-Se-necesita-auxiliar-de-parvulos-y-alumnas-en-practica-de-auxiliar-de-parvul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3929066"/>
            <a:ext cx="2861917" cy="2643206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14422"/>
            <a:ext cx="5941894" cy="5357850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Imaginemos que se quiere saber la probabilidad de que en un centro médico se atienda a una  persona proveniente de Limón.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Si utiliza un método clásico, diría que en Costa Rica hay 7 provincias, y que entonces </a:t>
            </a:r>
            <a:r>
              <a:rPr lang="es-CR" sz="2400" dirty="0" err="1"/>
              <a:t>ud</a:t>
            </a:r>
            <a:r>
              <a:rPr lang="es-CR" sz="2400" dirty="0"/>
              <a:t> esperaría que 1 de cada 7 personas recibidas provengan de la provincia de Limón… ¿sería esto correcto? ¿Cuál sería la probabilidad?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 Cómo podríamos obtener una alternativa complementaria de la probabilidad para representar la siguiente probabilidad?</a:t>
            </a:r>
          </a:p>
          <a:p>
            <a:endParaRPr lang="es-CR" sz="2400" dirty="0"/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9220" name="Picture 4" descr="http://josejerez.webcindario.com/Calcul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268760"/>
            <a:ext cx="2214578" cy="2214578"/>
          </a:xfrm>
          <a:prstGeom prst="rect">
            <a:avLst/>
          </a:prstGeom>
          <a:noFill/>
        </p:spPr>
      </p:pic>
      <p:pic>
        <p:nvPicPr>
          <p:cNvPr id="5122" name="Picture 2" descr="http://thumb1.shutterstock.com/display_pic_with_logo/495346/232580698/stock-photo-probability-word-cloud-concept-23258069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28833"/>
          <a:stretch/>
        </p:blipFill>
        <p:spPr bwMode="auto">
          <a:xfrm>
            <a:off x="6419413" y="4149080"/>
            <a:ext cx="252028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1406" y="1000108"/>
                <a:ext cx="6228786" cy="5572164"/>
              </a:xfrm>
            </p:spPr>
            <p:txBody>
              <a:bodyPr>
                <a:normAutofit/>
              </a:bodyPr>
              <a:lstStyle/>
              <a:p>
                <a:r>
                  <a:rPr lang="es-CR" dirty="0"/>
                  <a:t>La probabilidad según el concepto de frecuencia relativa se suele expresar de la siguiente forma:</a:t>
                </a:r>
              </a:p>
              <a:p>
                <a:endParaRPr lang="es-CR" dirty="0"/>
              </a:p>
              <a:p>
                <a:pPr>
                  <a:buNone/>
                </a:pPr>
                <a:endParaRPr lang="es-CR" dirty="0"/>
              </a:p>
              <a:p>
                <a:pPr>
                  <a:buNone/>
                </a:pPr>
                <a:endParaRPr lang="es-CR" dirty="0"/>
              </a:p>
              <a:p>
                <a:pPr>
                  <a:buNone/>
                </a:pPr>
                <a:r>
                  <a:rPr lang="es-CR" dirty="0"/>
                  <a:t>P(E)= probabilidad de ocurrencia del evento de  </a:t>
                </a:r>
              </a:p>
              <a:p>
                <a:pPr>
                  <a:buNone/>
                </a:pPr>
                <a:r>
                  <a:rPr lang="es-CR" dirty="0"/>
                  <a:t>		interés.</a:t>
                </a:r>
              </a:p>
              <a:p>
                <a:pPr>
                  <a:buNone/>
                </a:pPr>
                <a:r>
                  <a:rPr lang="es-CR" dirty="0"/>
                  <a:t>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R" i="1" dirty="0" err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R" dirty="0"/>
                  <a:t>= es el número de veces que ocurre el evento </a:t>
                </a:r>
              </a:p>
              <a:p>
                <a:pPr>
                  <a:buNone/>
                </a:pPr>
                <a:r>
                  <a:rPr lang="es-CR" dirty="0"/>
                  <a:t>             E en   los n ensayos.</a:t>
                </a:r>
              </a:p>
              <a:p>
                <a:pPr>
                  <a:buNone/>
                </a:pPr>
                <a:r>
                  <a:rPr lang="es-CR" dirty="0"/>
                  <a:t>   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R" dirty="0"/>
                  <a:t> = el total de ensayos de un posible experimento.</a:t>
                </a:r>
              </a:p>
              <a:p>
                <a:pPr>
                  <a:buNone/>
                </a:pPr>
                <a:endParaRPr lang="es-C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1406" y="1000108"/>
                <a:ext cx="6228786" cy="5572164"/>
              </a:xfrm>
              <a:blipFill>
                <a:blip r:embed="rId2"/>
                <a:stretch>
                  <a:fillRect l="-1763" t="-875" r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8194" name="Picture 2" descr="http://nihilnovum.files.wordpress.com/2009/05/matematica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214422"/>
            <a:ext cx="2000264" cy="1940256"/>
          </a:xfrm>
          <a:prstGeom prst="rect">
            <a:avLst/>
          </a:prstGeom>
          <a:noFill/>
        </p:spPr>
      </p:pic>
      <p:pic>
        <p:nvPicPr>
          <p:cNvPr id="8195" name="Picture 3" descr="C:\Users\Oscar\Downloads\pensar (1).jpg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5" y="3857628"/>
            <a:ext cx="2291969" cy="235745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Rectángulo"/>
              <p:cNvSpPr/>
              <p:nvPr/>
            </p:nvSpPr>
            <p:spPr>
              <a:xfrm>
                <a:off x="467544" y="2184550"/>
                <a:ext cx="1214563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s-CR" i="1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R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s-CR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R" dirty="0"/>
              </a:p>
            </p:txBody>
          </p:sp>
        </mc:Choice>
        <mc:Fallback xmlns="">
          <p:sp>
            <p:nvSpPr>
              <p:cNvPr id="2" name="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184550"/>
                <a:ext cx="1214563" cy="5666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5 Conector recto de flecha"/>
          <p:cNvCxnSpPr/>
          <p:nvPr/>
        </p:nvCxnSpPr>
        <p:spPr>
          <a:xfrm>
            <a:off x="1979712" y="2467897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3635896" y="2184550"/>
                <a:ext cx="1687449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s-CR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R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CR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R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CR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s-CR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s-CR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184550"/>
                <a:ext cx="1687449" cy="56669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-32" y="1142984"/>
            <a:ext cx="6215106" cy="5526376"/>
          </a:xfrm>
        </p:spPr>
        <p:txBody>
          <a:bodyPr>
            <a:normAutofit/>
          </a:bodyPr>
          <a:lstStyle/>
          <a:p>
            <a:pPr algn="just"/>
            <a:r>
              <a:rPr lang="es-CR" sz="2400" dirty="0" err="1"/>
              <a:t>Ud</a:t>
            </a:r>
            <a:r>
              <a:rPr lang="es-CR" sz="2400" dirty="0"/>
              <a:t> sabe que para el presente año en Costa Rica, hubo un total de 367 893 personas de limón, y que además la población total es de 5 012 102.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err="1"/>
              <a:t>Ud</a:t>
            </a:r>
            <a:r>
              <a:rPr lang="es-CR" sz="2400" dirty="0"/>
              <a:t> sabe que es más acertado obtener una probabilidad según el enfoque de </a:t>
            </a:r>
            <a:r>
              <a:rPr lang="es-CR" sz="2400" dirty="0" err="1"/>
              <a:t>prabilidad</a:t>
            </a:r>
            <a:r>
              <a:rPr lang="es-CR" sz="2400" dirty="0"/>
              <a:t> relativa.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¿Cómo calculamos la probabilidad según el enfoque de frecuencia relativa? Pues según la fórmula anterior…</a:t>
            </a:r>
          </a:p>
          <a:p>
            <a:pPr algn="just"/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¿Esto a qué se les parece?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7170" name="Picture 2" descr="http://www.ilhn.com/datos/saber/imagenes/matemati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214422"/>
            <a:ext cx="2000264" cy="2725712"/>
          </a:xfrm>
          <a:prstGeom prst="rect">
            <a:avLst/>
          </a:prstGeom>
          <a:noFill/>
        </p:spPr>
      </p:pic>
      <p:pic>
        <p:nvPicPr>
          <p:cNvPr id="7172" name="Picture 4" descr="http://3.bp.blogspot.com/_x5dWpZechS8/SG3e13OcVyI/AAAAAAAABK0/0AeMTTfjA1Y/s400/matematic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4071942"/>
            <a:ext cx="2286016" cy="228601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EEC3F5-BA5D-4692-87F0-14B4B2F554A0}"/>
                  </a:ext>
                </a:extLst>
              </p:cNvPr>
              <p:cNvSpPr txBox="1"/>
              <p:nvPr/>
            </p:nvSpPr>
            <p:spPr>
              <a:xfrm>
                <a:off x="2627784" y="4977122"/>
                <a:ext cx="168777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EEC3F5-BA5D-4692-87F0-14B4B2F5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977122"/>
                <a:ext cx="1687770" cy="737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diamond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7158" y="1357298"/>
                <a:ext cx="5786478" cy="4572000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El resultado es muy similar a una proporción:</a:t>
                </a:r>
              </a:p>
              <a:p>
                <a:endParaRPr lang="es-C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𝑝𝑜𝑏𝑙𝑎𝑐𝑖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𝐿𝑖𝑚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𝑃𝑜𝑏𝑙𝑎𝑐𝑖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𝐶𝑜𝑠𝑡𝑎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𝑅𝑖𝑐𝑎</m:t>
                          </m:r>
                        </m:den>
                      </m:f>
                    </m:oMath>
                  </m:oMathPara>
                </a14:m>
                <a:endParaRPr lang="es-CR" sz="24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7158" y="1357298"/>
                <a:ext cx="5786478" cy="4572000"/>
              </a:xfrm>
              <a:blipFill>
                <a:blip r:embed="rId2"/>
                <a:stretch>
                  <a:fillRect l="-8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6146" name="Picture 2" descr="http://www.ahorroconsejos.com/wp-content/uploads/2010/01/porcentaj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1000108"/>
            <a:ext cx="2857500" cy="2857500"/>
          </a:xfrm>
          <a:prstGeom prst="rect">
            <a:avLst/>
          </a:prstGeom>
          <a:noFill/>
        </p:spPr>
      </p:pic>
      <p:pic>
        <p:nvPicPr>
          <p:cNvPr id="6148" name="Picture 4" descr="http://www.ceibal.edu.uy/contenidos/areas_conocimiento/mat/comparaciondefracciones/porcentaje4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3429000"/>
            <a:ext cx="2514600" cy="273367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C7B6AC-9A65-4614-9BAB-2DA366BAFC72}"/>
                  </a:ext>
                </a:extLst>
              </p:cNvPr>
              <p:cNvSpPr/>
              <p:nvPr/>
            </p:nvSpPr>
            <p:spPr>
              <a:xfrm>
                <a:off x="15244" y="3857608"/>
                <a:ext cx="4356170" cy="761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CR" sz="2400" dirty="0"/>
                            <m:t>367 893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R" sz="2400" dirty="0"/>
                            <m:t>5 012 102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C7B6AC-9A65-4614-9BAB-2DA366BAF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4" y="3857608"/>
                <a:ext cx="4356170" cy="761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FEEBD4-10BD-4C87-9975-804B83433786}"/>
                  </a:ext>
                </a:extLst>
              </p:cNvPr>
              <p:cNvSpPr/>
              <p:nvPr/>
            </p:nvSpPr>
            <p:spPr>
              <a:xfrm>
                <a:off x="215830" y="5163195"/>
                <a:ext cx="43561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0,0734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FEEBD4-10BD-4C87-9975-804B83433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30" y="5163195"/>
                <a:ext cx="43561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lu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520" y="1196752"/>
                <a:ext cx="5688632" cy="514353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CR" sz="2400" dirty="0"/>
                  <a:t>Entonces, de acuerdo al resultado anterior, la probabilidad de atender a una persona de Limón es de </a:t>
                </a:r>
                <a14:m>
                  <m:oMath xmlns:m="http://schemas.openxmlformats.org/officeDocument/2006/math">
                    <m:r>
                      <a:rPr lang="es-CR" sz="2400" i="1">
                        <a:latin typeface="Cambria Math" panose="02040503050406030204" pitchFamily="18" charset="0"/>
                      </a:rPr>
                      <m:t>0,0734</m:t>
                    </m:r>
                  </m:oMath>
                </a14:m>
                <a:r>
                  <a:rPr lang="es-CR" sz="2400" dirty="0"/>
                  <a:t>. ¿ Cómo podríamos interpretar dicha probabilidad?</a:t>
                </a:r>
              </a:p>
              <a:p>
                <a:pPr algn="just"/>
                <a:endParaRPr lang="es-CR" sz="2400" dirty="0"/>
              </a:p>
              <a:p>
                <a:pPr algn="just"/>
                <a:r>
                  <a:rPr lang="es-CR" sz="2400" dirty="0"/>
                  <a:t>Nótese que el resultado de la presente probabilidad recurrió la necesidad de los datos obtenidos.</a:t>
                </a:r>
              </a:p>
              <a:p>
                <a:pPr algn="just"/>
                <a:endParaRPr lang="es-CR" sz="2400" dirty="0"/>
              </a:p>
              <a:p>
                <a:pPr algn="just"/>
                <a:r>
                  <a:rPr lang="es-CR" sz="2400" dirty="0"/>
                  <a:t>Además, en este caso no hay ningún pensamiento anterior o posterior, todo se fundamente en la información presente.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520" y="1196752"/>
                <a:ext cx="5688632" cy="5143536"/>
              </a:xfrm>
              <a:blipFill>
                <a:blip r:embed="rId2"/>
                <a:stretch>
                  <a:fillRect l="-750" t="-948" r="-1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6146" name="Picture 2" descr="http://abcallaccess.com/wp-content/uploads/2013/10/LOGO_BornToExplo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9" r="31786"/>
          <a:stretch/>
        </p:blipFill>
        <p:spPr bwMode="auto">
          <a:xfrm>
            <a:off x="6084168" y="1340768"/>
            <a:ext cx="2708515" cy="41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newsfla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1412776"/>
            <a:ext cx="7772400" cy="4572000"/>
          </a:xfrm>
        </p:spPr>
        <p:txBody>
          <a:bodyPr/>
          <a:lstStyle/>
          <a:p>
            <a:r>
              <a:rPr lang="es-CR" dirty="0"/>
              <a:t>Con este nuevo concepto de la probabilidad según la frecuencia relativa, que pasó con el enfoque clásico….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6146" name="Picture 2" descr="https://encrypted-tbn2.gstatic.com/images?q=tbn:ANd9GcRL7DqjZvJZfymh4lvEV75Jb6Iwkg8FqJxcpeO6TBrVxtQ6WK4M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9095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3.bp.blogspot.com/-LDq5G0a29v0/VcmBGo56HFI/AAAAAAAAENE/ZFBgJ60VNCg/s1600/Permutation%2B%252C%2BCombination%2Band%2BProbabil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t="28269" r="8241" b="13606"/>
          <a:stretch/>
        </p:blipFill>
        <p:spPr bwMode="auto">
          <a:xfrm>
            <a:off x="3563888" y="4725144"/>
            <a:ext cx="4775200" cy="17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5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subjetiva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467544" y="836712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CR" sz="3600" dirty="0"/>
              <a:t>¿De cuerdo a la información que manejo o poseo, cuál es la posibilidad de obtener… o de que..?</a:t>
            </a:r>
          </a:p>
        </p:txBody>
      </p:sp>
      <p:pic>
        <p:nvPicPr>
          <p:cNvPr id="1026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5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142984"/>
            <a:ext cx="5857916" cy="5715016"/>
          </a:xfrm>
        </p:spPr>
        <p:txBody>
          <a:bodyPr>
            <a:normAutofit lnSpcReduction="10000"/>
          </a:bodyPr>
          <a:lstStyle/>
          <a:p>
            <a:r>
              <a:rPr lang="es-CR" sz="2400" dirty="0"/>
              <a:t>La probabilidad es un concepto muy común en la comunicación diaria: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300" dirty="0"/>
              <a:t>-Los pronósticos meteorológicos pronostican una probabilidad de que llueva en la tarde.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-Los médicos que si consume cierto medicamento , con qué probabilidad podría sanar en un determinado tiempo.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-Los consejeros escolares especulan sobre la probabilidad de éxito en cierta Universidad.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-Las encuestas  políticas indican cierta probabilidad  que tiene el candidato de ganar las elecciones.</a:t>
            </a:r>
          </a:p>
        </p:txBody>
      </p:sp>
      <p:pic>
        <p:nvPicPr>
          <p:cNvPr id="41986" name="Picture 2" descr="http://www.cincodias.com/recorte.php/20090210cdscdseco_2/XLCOH635/Ies/Pronostico_meteorologico_dias_febre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285860"/>
            <a:ext cx="2589626" cy="2571768"/>
          </a:xfrm>
          <a:prstGeom prst="rect">
            <a:avLst/>
          </a:prstGeom>
          <a:noFill/>
        </p:spPr>
      </p:pic>
      <p:pic>
        <p:nvPicPr>
          <p:cNvPr id="41988" name="Picture 4" descr="http://www.arkinetia.com/_recursos/Articulos/Images/Arkinetia__Facultad_de_Psicologia__Universidad_Nacional_de_Buenos_Aires_Dieguez_Fridman_qqqNOTID0000000379-IMG001_r1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4071942"/>
            <a:ext cx="2714644" cy="228601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71546"/>
            <a:ext cx="6357982" cy="5500726"/>
          </a:xfrm>
        </p:spPr>
        <p:txBody>
          <a:bodyPr>
            <a:normAutofit fontScale="92500"/>
          </a:bodyPr>
          <a:lstStyle/>
          <a:p>
            <a:pPr algn="just"/>
            <a:r>
              <a:rPr lang="es-CR" dirty="0"/>
              <a:t>Existen muchos eventos de interés cuyas probabilidades de ocurrencia no se pueden calcular de acuerdo con los métodos de frecuencia relativa o de probabilidad a priori.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Los métodos anteriores no prestan ninguna ayuda para calcular la probabilidad de que , por ejemplo:</a:t>
            </a:r>
          </a:p>
          <a:p>
            <a:pPr algn="just">
              <a:buNone/>
            </a:pPr>
            <a:endParaRPr lang="es-CR" dirty="0"/>
          </a:p>
          <a:p>
            <a:pPr algn="just">
              <a:buNone/>
            </a:pPr>
            <a:r>
              <a:rPr lang="es-CR" dirty="0"/>
              <a:t>	-Haya vida en algún planeta distante</a:t>
            </a:r>
          </a:p>
          <a:p>
            <a:pPr algn="just">
              <a:buNone/>
            </a:pPr>
            <a:r>
              <a:rPr lang="es-CR" dirty="0"/>
              <a:t>	-En los próximos 10 años se descubra algún remedio contra el cáncer.</a:t>
            </a:r>
          </a:p>
          <a:p>
            <a:pPr algn="just">
              <a:buNone/>
            </a:pPr>
            <a:r>
              <a:rPr lang="es-CR" dirty="0"/>
              <a:t>	-Cierta persona vaya a destacar en la universidad.</a:t>
            </a:r>
          </a:p>
          <a:p>
            <a:pPr algn="just">
              <a:buNone/>
            </a:pPr>
            <a:r>
              <a:rPr lang="es-CR" dirty="0"/>
              <a:t>	-Mañana vaya a llover.</a:t>
            </a:r>
          </a:p>
        </p:txBody>
      </p:sp>
      <p:pic>
        <p:nvPicPr>
          <p:cNvPr id="4098" name="Picture 2" descr="http://www.sunlink.ucf.edu/presentations/fetc2004/images/think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7902" y="1133679"/>
            <a:ext cx="2214578" cy="2151305"/>
          </a:xfrm>
          <a:prstGeom prst="rect">
            <a:avLst/>
          </a:prstGeom>
          <a:noFill/>
        </p:spPr>
      </p:pic>
      <p:pic>
        <p:nvPicPr>
          <p:cNvPr id="4100" name="Picture 4" descr="http://media-cdn.tripadvisor.com/media/photo-s/00/11/38/52/stop-thinking-and-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3500438"/>
            <a:ext cx="2139965" cy="2857520"/>
          </a:xfrm>
          <a:prstGeom prst="rect">
            <a:avLst/>
          </a:prstGeom>
          <a:noFill/>
        </p:spPr>
      </p:pic>
    </p:spTree>
  </p:cSld>
  <p:clrMapOvr>
    <a:masterClrMapping/>
  </p:clrMapOvr>
  <p:transition>
    <p:newsfla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071570"/>
            <a:ext cx="6516818" cy="578645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Muchas veces escuchamos que según el nivel de precipitación y la nubosidad en el cielo, se tiene una probabilidad del 70% de que vaya a llover.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Aquellas probabilidades que nos permite asignarle probabilidades a eventos tales como estos, en donde no hay un claro respaldo de datos para el momento, se le denomina como </a:t>
            </a:r>
            <a:r>
              <a:rPr lang="es-CR" sz="2400" i="1" dirty="0"/>
              <a:t>probabilidad subjetiva</a:t>
            </a:r>
            <a:r>
              <a:rPr lang="es-CR" sz="2400" dirty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Este método tiene un gran fundamento en la estadística Bayesiana. Los dos enfoques de probabilidad anterior se conciben como un caso especial de la probabilidad subjetiva.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pic>
        <p:nvPicPr>
          <p:cNvPr id="3074" name="Picture 2" descr="http://files.myopera.com/pbuydid/blog/r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6" y="1285860"/>
            <a:ext cx="1928826" cy="2630218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071570"/>
            <a:ext cx="6516818" cy="578645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¿Es fácil de entender el enfoque de probabilidad subjetiva?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42493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63369"/>
      </p:ext>
    </p:extLst>
  </p:cSld>
  <p:clrMapOvr>
    <a:masterClrMapping/>
  </p:clrMapOvr>
  <p:transition>
    <p:diamond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5192" y="188640"/>
            <a:ext cx="8363272" cy="720080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Datos discretos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1520" y="1412776"/>
            <a:ext cx="5688632" cy="5112568"/>
          </a:xfrm>
        </p:spPr>
        <p:txBody>
          <a:bodyPr/>
          <a:lstStyle/>
          <a:p>
            <a:pPr algn="just"/>
            <a:r>
              <a:rPr lang="es-CR" dirty="0"/>
              <a:t>¿Qué son datos discretos?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Datos de que son números reales enteros, que van desde 0 hasta +∞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0, 1, 2,3,…., n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Ejemplo: número de hijos, cantidad de nacimientos, número de accidentes en la carretera, etc.</a:t>
            </a:r>
          </a:p>
        </p:txBody>
      </p:sp>
      <p:pic>
        <p:nvPicPr>
          <p:cNvPr id="7170" name="Picture 2" descr="https://www.mathsisfun.com/data/images/data-typ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2736"/>
            <a:ext cx="3333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vosesoftware.com/ModelRiskHelp/images/15/image5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149080"/>
            <a:ext cx="25717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1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1412776"/>
            <a:ext cx="5688632" cy="5112568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dirty="0"/>
              <a:t>Las funciones discretas son distribuciones que asignan una probabilidad a un fenómeno de esta clase.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En este tipo de funciones de distribución, para obtener la probabilidad, se utilizan sumatorias: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Las funciones discretas más conocidas son: </a:t>
            </a:r>
            <a:r>
              <a:rPr lang="es-CR" dirty="0" err="1"/>
              <a:t>poisson</a:t>
            </a:r>
            <a:r>
              <a:rPr lang="es-CR" dirty="0"/>
              <a:t>, </a:t>
            </a:r>
            <a:r>
              <a:rPr lang="es-CR" dirty="0" err="1"/>
              <a:t>bernouilli</a:t>
            </a:r>
            <a:r>
              <a:rPr lang="es-CR" dirty="0"/>
              <a:t>, binomial, binomial negativa, geométrica, la </a:t>
            </a:r>
            <a:r>
              <a:rPr lang="es-CR" dirty="0" err="1"/>
              <a:t>hypergeométrica</a:t>
            </a:r>
            <a:r>
              <a:rPr lang="es-CR" dirty="0"/>
              <a:t>, etc.  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discretas</a:t>
            </a:r>
          </a:p>
        </p:txBody>
      </p:sp>
      <p:pic>
        <p:nvPicPr>
          <p:cNvPr id="8194" name="Picture 2" descr="https://upload.wikimedia.org/wikipedia/commons/thumb/7/77/Dis_Uniform_distribution_CDF.svg/2000px-Dis_Uniform_distribution_CDF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r="4087" b="6080"/>
          <a:stretch/>
        </p:blipFill>
        <p:spPr bwMode="auto">
          <a:xfrm>
            <a:off x="6295676" y="1124744"/>
            <a:ext cx="252028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6/60/Scaled_chi_squared.svg/250px-Scaled_chi_squar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91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xPQ3SoArbPw/T7L2ehtl7_I/AAAAAAAAAAM/ntyY5yg4dJQ/s1600/sumatori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t="29215" r="36247" b="28269"/>
          <a:stretch/>
        </p:blipFill>
        <p:spPr bwMode="auto">
          <a:xfrm>
            <a:off x="3206825" y="4005064"/>
            <a:ext cx="785668" cy="7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77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88640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discretas</a:t>
            </a:r>
          </a:p>
        </p:txBody>
      </p:sp>
      <p:pic>
        <p:nvPicPr>
          <p:cNvPr id="1026" name="Picture 2" descr="http://www.jamesgottlieb.com/wp-content/uploads/2011/09/Screen-Shot-2011-09-29-at-2.07.34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" y="1628800"/>
            <a:ext cx="353377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at.yale.edu/Courses/1997-98/101/binpdf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0888"/>
            <a:ext cx="3024336" cy="291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oc.openturns.org/openturns-1.1/openturns-doc-june-2013/html/ReferenceGuide/pdf_Geometr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3"/>
            <a:ext cx="3744416" cy="26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50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86409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9" name="8 Elipse"/>
          <p:cNvSpPr/>
          <p:nvPr/>
        </p:nvSpPr>
        <p:spPr>
          <a:xfrm>
            <a:off x="464400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6372200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continua</a:t>
            </a:r>
          </a:p>
        </p:txBody>
      </p:sp>
    </p:spTree>
    <p:extLst>
      <p:ext uri="{BB962C8B-B14F-4D97-AF65-F5344CB8AC3E}">
        <p14:creationId xmlns:p14="http://schemas.microsoft.com/office/powerpoint/2010/main" val="23660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Datos continuos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quarter" idx="1"/>
          </p:nvPr>
        </p:nvSpPr>
        <p:spPr>
          <a:xfrm>
            <a:off x="179512" y="1484784"/>
            <a:ext cx="6264696" cy="5112568"/>
          </a:xfrm>
        </p:spPr>
        <p:txBody>
          <a:bodyPr/>
          <a:lstStyle/>
          <a:p>
            <a:pPr algn="just"/>
            <a:r>
              <a:rPr lang="es-CR" dirty="0"/>
              <a:t>¿Qué son datos continuos?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Datos de que son números reales, que van desde </a:t>
            </a:r>
          </a:p>
          <a:p>
            <a:pPr marL="0" indent="0" algn="just">
              <a:buNone/>
            </a:pPr>
            <a:r>
              <a:rPr lang="es-CR" dirty="0"/>
              <a:t>   -∞ hasta +∞.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-∞, -344.3, -243.9, 0, 5342.8, 34234.6, +∞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Ejemplo: salario, cantidad de glóbulos rojos, presión sanguínea, volumen del agua, etc.</a:t>
            </a:r>
          </a:p>
        </p:txBody>
      </p:sp>
      <p:pic>
        <p:nvPicPr>
          <p:cNvPr id="9218" name="Picture 2" descr="http://i.stack.imgur.com/UTm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3909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.ytimg.com/vi/WX0hnuniLpI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09" y="3967831"/>
            <a:ext cx="2094756" cy="24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7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continua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5400600" cy="5400600"/>
          </a:xfrm>
        </p:spPr>
        <p:txBody>
          <a:bodyPr>
            <a:normAutofit/>
          </a:bodyPr>
          <a:lstStyle/>
          <a:p>
            <a:pPr algn="just"/>
            <a:r>
              <a:rPr lang="es-CR" dirty="0"/>
              <a:t>Las funciones continuas son distribuciones que asignan una probabilidad a un fenómeno de esta clase.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En este tipo de funciones de distribución, para obtener la probabilidad, se utilizan integrales:</a:t>
            </a:r>
          </a:p>
          <a:p>
            <a:pPr marL="0" indent="0" algn="just">
              <a:buNone/>
            </a:pPr>
            <a:endParaRPr lang="es-CR" dirty="0"/>
          </a:p>
          <a:p>
            <a:pPr marL="0" indent="0" algn="just">
              <a:buNone/>
            </a:pPr>
            <a:endParaRPr lang="es-CR" dirty="0"/>
          </a:p>
          <a:p>
            <a:pPr algn="just"/>
            <a:r>
              <a:rPr lang="es-CR" dirty="0"/>
              <a:t>Las funciones continuas más conocidas son: Normal, Exponencial, </a:t>
            </a:r>
            <a:r>
              <a:rPr lang="es-CR" dirty="0" err="1"/>
              <a:t>Weibull</a:t>
            </a:r>
            <a:r>
              <a:rPr lang="es-CR" dirty="0"/>
              <a:t>, Gamma, Beta, etc. .  </a:t>
            </a:r>
          </a:p>
        </p:txBody>
      </p:sp>
      <p:pic>
        <p:nvPicPr>
          <p:cNvPr id="10242" name="Picture 2" descr="https://d3an755jegtaaw.cloudfront.net/files/2013/08/mathfunc3d_9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736" y="1484784"/>
            <a:ext cx="273630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image.freepik.com/free-icon/continuous-data-graphic-wave-chart_318-5510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0"/>
          <a:stretch/>
        </p:blipFill>
        <p:spPr bwMode="auto">
          <a:xfrm>
            <a:off x="6236096" y="4365104"/>
            <a:ext cx="2520280" cy="21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uperluminal.is/wp-content/uploads/2013/10/integr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72" y="4077072"/>
            <a:ext cx="58340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noji.com/images/user/cropped%20integral%20function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9470"/>
            <a:ext cx="1662957" cy="9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Flecha derecha"/>
          <p:cNvSpPr/>
          <p:nvPr/>
        </p:nvSpPr>
        <p:spPr>
          <a:xfrm>
            <a:off x="2800364" y="4488789"/>
            <a:ext cx="648072" cy="2849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7965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980744"/>
          </a:xfrm>
        </p:spPr>
        <p:txBody>
          <a:bodyPr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142984"/>
            <a:ext cx="5078938" cy="521497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La inferencia estadística se basa en los fundamentos de la teoría de la probabilidad , rama de la matemática que se ocupa de los fenómenos que se producen al azar, o fenómenos aleatorios.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Del puno anterior la gran importancia de tener los conceptos básicos de lo que a la probabilidad se refiere.</a:t>
            </a:r>
          </a:p>
        </p:txBody>
      </p:sp>
      <p:pic>
        <p:nvPicPr>
          <p:cNvPr id="40962" name="Picture 2" descr="http://predictive.files.wordpress.com/2008/05/quick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1214422"/>
            <a:ext cx="3143272" cy="2571768"/>
          </a:xfrm>
          <a:prstGeom prst="rect">
            <a:avLst/>
          </a:prstGeom>
          <a:noFill/>
        </p:spPr>
      </p:pic>
      <p:pic>
        <p:nvPicPr>
          <p:cNvPr id="40964" name="Picture 4" descr="http://dawkinswatch.files.wordpress.com/2009/02/probabil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3929066"/>
            <a:ext cx="2928958" cy="2693295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44624"/>
            <a:ext cx="8363272" cy="864096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continua</a:t>
            </a:r>
          </a:p>
        </p:txBody>
      </p:sp>
      <p:pic>
        <p:nvPicPr>
          <p:cNvPr id="2050" name="Picture 2" descr="http://www.doctordisruption.com/wp-content/uploads/2014/02/725px-The_Normal_Distribution.sv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040560" cy="30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tl.nist.gov/div898/handbook/eda/section3/gif/expsur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4"/>
            <a:ext cx="331236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2.content.compendiumblog.com/uploads/user/458939f4-fe08-4dbc-b271-efca0f5a2682/d2c0571a-acbd-48c7-84f4-222276c293fe/Image/e88c437586028a7d000e15607fe349a3/weibull_distribution_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13" y="4182795"/>
            <a:ext cx="3697382" cy="24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58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</a:t>
            </a:r>
            <a:r>
              <a:rPr lang="es-CR" dirty="0" smtClean="0"/>
              <a:t>probabilidad continuas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5916278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4016" y="188640"/>
            <a:ext cx="8964488" cy="864096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Funciones de probabilidades continuas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496" y="1196752"/>
            <a:ext cx="6480720" cy="5661248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Se presentan las principales funciones de probabilidades que se utilizarán </a:t>
            </a:r>
            <a:r>
              <a:rPr lang="es-CR" sz="2400" dirty="0" smtClean="0"/>
              <a:t> en el estudio de la Bioestadística inicial.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No se presentan funciones </a:t>
            </a:r>
            <a:r>
              <a:rPr lang="es-CR" sz="2400" dirty="0" smtClean="0"/>
              <a:t>discretas... Abarcamos solo problemáticas con datos resultados en escala de razón.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Las funciones continuas </a:t>
            </a:r>
            <a:r>
              <a:rPr lang="es-CR" sz="2400" dirty="0" smtClean="0"/>
              <a:t>más utilizadas son: </a:t>
            </a:r>
            <a:r>
              <a:rPr lang="es-CR" sz="2400" dirty="0"/>
              <a:t>normal, t de </a:t>
            </a:r>
            <a:r>
              <a:rPr lang="es-CR" sz="2400" dirty="0" err="1"/>
              <a:t>Student</a:t>
            </a:r>
            <a:r>
              <a:rPr lang="es-CR" sz="2400" dirty="0"/>
              <a:t>, F de </a:t>
            </a:r>
            <a:r>
              <a:rPr lang="es-CR" sz="2400" dirty="0" err="1"/>
              <a:t>Snedecor</a:t>
            </a:r>
            <a:r>
              <a:rPr lang="es-CR" sz="2400" dirty="0"/>
              <a:t> y Chi Cuadrada.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Una enlace para conocer más sobre las funciones continuas </a:t>
            </a:r>
            <a:r>
              <a:rPr lang="es-CR" sz="2400" dirty="0"/>
              <a:t>y discretas: </a:t>
            </a:r>
            <a:r>
              <a:rPr lang="es-CR" sz="2400" dirty="0">
                <a:hlinkClick r:id="rId2"/>
              </a:rPr>
              <a:t>https://</a:t>
            </a:r>
            <a:r>
              <a:rPr lang="es-CR" sz="2400" dirty="0" smtClean="0">
                <a:hlinkClick r:id="rId2"/>
              </a:rPr>
              <a:t>www.sergas.es/Saude-publica/Documents/1899/Ayuda_Epidat_4_Distribuciones_de_probabilidad_Octubre2014.pdf</a:t>
            </a:r>
            <a:r>
              <a:rPr lang="es-CR" sz="2400" dirty="0" smtClean="0"/>
              <a:t> </a:t>
            </a:r>
            <a:endParaRPr lang="es-CR" sz="24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12776"/>
            <a:ext cx="23067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29019"/>
      </p:ext>
    </p:extLst>
  </p:cSld>
  <p:clrMapOvr>
    <a:masterClrMapping/>
  </p:clrMapOvr>
  <p:transition spd="slow">
    <p:randomBar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922114"/>
          </a:xfrm>
        </p:spPr>
        <p:txBody>
          <a:bodyPr/>
          <a:lstStyle/>
          <a:p>
            <a:pPr algn="ctr"/>
            <a:r>
              <a:rPr lang="es-CR" dirty="0"/>
              <a:t>Cura normal y normal estándar</a:t>
            </a:r>
          </a:p>
        </p:txBody>
      </p:sp>
      <p:pic>
        <p:nvPicPr>
          <p:cNvPr id="1026" name="Picture 2" descr="http://intmstat.com/counting-probability/HTML/probdist4_normal_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2" y="1556792"/>
            <a:ext cx="850459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4278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32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54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260648"/>
            <a:ext cx="7772400" cy="796950"/>
          </a:xfrm>
        </p:spPr>
        <p:txBody>
          <a:bodyPr/>
          <a:lstStyle/>
          <a:p>
            <a:pPr algn="ctr"/>
            <a:r>
              <a:rPr lang="es-CR" dirty="0"/>
              <a:t>La función t de </a:t>
            </a:r>
            <a:r>
              <a:rPr lang="es-CR" dirty="0" err="1"/>
              <a:t>Student</a:t>
            </a:r>
            <a:endParaRPr lang="es-CR" dirty="0"/>
          </a:p>
        </p:txBody>
      </p:sp>
      <p:pic>
        <p:nvPicPr>
          <p:cNvPr id="1026" name="Picture 2" descr="https://upload.wikimedia.org/wikipedia/commons/thumb/4/41/Student_t_pdf.svg/325px-Student_t_pdf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3876" r="2908" b="1538"/>
          <a:stretch/>
        </p:blipFill>
        <p:spPr bwMode="auto">
          <a:xfrm>
            <a:off x="755576" y="1123318"/>
            <a:ext cx="6912768" cy="547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22114"/>
          </a:xfrm>
        </p:spPr>
        <p:txBody>
          <a:bodyPr/>
          <a:lstStyle/>
          <a:p>
            <a:pPr algn="ctr"/>
            <a:r>
              <a:rPr lang="es-CR" dirty="0"/>
              <a:t>t  de </a:t>
            </a:r>
            <a:r>
              <a:rPr lang="es-CR" dirty="0" err="1"/>
              <a:t>Student</a:t>
            </a:r>
            <a:r>
              <a:rPr lang="es-CR" dirty="0"/>
              <a:t> contra Normal</a:t>
            </a:r>
          </a:p>
        </p:txBody>
      </p:sp>
      <p:pic>
        <p:nvPicPr>
          <p:cNvPr id="2050" name="Picture 2" descr="http://www.cienciasinseso.com/wp-content/uploads/2013/12/normal_student2-1024x59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 t="15562" r="7191" b="19039"/>
          <a:stretch/>
        </p:blipFill>
        <p:spPr bwMode="auto">
          <a:xfrm>
            <a:off x="683568" y="1844824"/>
            <a:ext cx="803390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0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174232"/>
            <a:ext cx="7772400" cy="878504"/>
          </a:xfrm>
        </p:spPr>
        <p:txBody>
          <a:bodyPr/>
          <a:lstStyle/>
          <a:p>
            <a:pPr algn="ctr"/>
            <a:r>
              <a:rPr lang="es-CR" dirty="0"/>
              <a:t>La curva t de </a:t>
            </a:r>
            <a:r>
              <a:rPr lang="es-CR" dirty="0" err="1"/>
              <a:t>Student</a:t>
            </a:r>
            <a:endParaRPr lang="es-CR" dirty="0"/>
          </a:p>
        </p:txBody>
      </p:sp>
      <p:pic>
        <p:nvPicPr>
          <p:cNvPr id="3074" name="Picture 2" descr="Tabla t stu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5328592" cy="49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098" name="Picture 2" descr="Tabla t stud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2597" r="8185" b="5692"/>
          <a:stretch/>
        </p:blipFill>
        <p:spPr bwMode="auto">
          <a:xfrm>
            <a:off x="251520" y="116632"/>
            <a:ext cx="8640960" cy="65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9" name="8 Elipse"/>
          <p:cNvSpPr/>
          <p:nvPr/>
        </p:nvSpPr>
        <p:spPr>
          <a:xfrm>
            <a:off x="464400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6372200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continua</a:t>
            </a:r>
          </a:p>
        </p:txBody>
      </p:sp>
    </p:spTree>
    <p:extLst>
      <p:ext uri="{BB962C8B-B14F-4D97-AF65-F5344CB8AC3E}">
        <p14:creationId xmlns:p14="http://schemas.microsoft.com/office/powerpoint/2010/main" val="25577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/>
          <a:lstStyle/>
          <a:p>
            <a:pPr algn="ctr"/>
            <a:r>
              <a:rPr lang="es-CR" dirty="0"/>
              <a:t>F de </a:t>
            </a:r>
            <a:r>
              <a:rPr lang="es-CR" dirty="0" err="1"/>
              <a:t>Snedecor</a:t>
            </a:r>
            <a:endParaRPr lang="es-CR" dirty="0"/>
          </a:p>
        </p:txBody>
      </p:sp>
      <p:pic>
        <p:nvPicPr>
          <p:cNvPr id="2050" name="Picture 2" descr="http://www.philender.com/courses/tables/fd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" y="1268760"/>
            <a:ext cx="8294418" cy="53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9/92/F_pdf.svg/2000px-F_pdf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r="3603"/>
          <a:stretch/>
        </p:blipFill>
        <p:spPr bwMode="auto">
          <a:xfrm>
            <a:off x="539552" y="1052736"/>
            <a:ext cx="7920880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899592" y="116632"/>
            <a:ext cx="7772400" cy="850106"/>
          </a:xfrm>
        </p:spPr>
        <p:txBody>
          <a:bodyPr/>
          <a:lstStyle/>
          <a:p>
            <a:pPr algn="ctr"/>
            <a:r>
              <a:rPr lang="es-CR" dirty="0"/>
              <a:t>F de </a:t>
            </a:r>
            <a:r>
              <a:rPr lang="es-CR" dirty="0" err="1"/>
              <a:t>Snedecor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55954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098" name="Picture 2" descr="http://www.stat.ufl.edu/~mripol/3024/ftable_05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303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778098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Chi-cuadrada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122" name="Picture 2" descr="http://grants.hhp.coe.uh.edu/doconnor/PEP6305/chisqu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342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358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age.mathcaptain.com/cms/images/88/chi-squa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0" y="1196752"/>
            <a:ext cx="849694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778098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Chi-cuadrada</a:t>
            </a:r>
          </a:p>
        </p:txBody>
      </p:sp>
    </p:spTree>
    <p:extLst>
      <p:ext uri="{BB962C8B-B14F-4D97-AF65-F5344CB8AC3E}">
        <p14:creationId xmlns:p14="http://schemas.microsoft.com/office/powerpoint/2010/main" val="11490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170" name="Picture 2" descr="https://faculty.elgin.edu/dkernler/statistics/ch09/images/chi-square-tab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9579"/>
            <a:ext cx="7560840" cy="633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87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6" name="4 Elipse">
            <a:extLst>
              <a:ext uri="{FF2B5EF4-FFF2-40B4-BE49-F238E27FC236}">
                <a16:creationId xmlns:a16="http://schemas.microsoft.com/office/drawing/2014/main" id="{87DAA563-A892-4DD0-B278-44DD0D189C22}"/>
              </a:ext>
            </a:extLst>
          </p:cNvPr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8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probabilidad</a:t>
            </a:r>
          </a:p>
        </p:txBody>
      </p:sp>
      <p:sp>
        <p:nvSpPr>
          <p:cNvPr id="8" name="16 Rectángulo redondeado">
            <a:extLst>
              <a:ext uri="{FF2B5EF4-FFF2-40B4-BE49-F238E27FC236}">
                <a16:creationId xmlns:a16="http://schemas.microsoft.com/office/drawing/2014/main" id="{847C1DC9-FC9F-4FB8-AAA1-69EDFFD80358}"/>
              </a:ext>
            </a:extLst>
          </p:cNvPr>
          <p:cNvSpPr/>
          <p:nvPr/>
        </p:nvSpPr>
        <p:spPr>
          <a:xfrm>
            <a:off x="1835696" y="3468840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Utilidades de las probabilidades en el Salud</a:t>
            </a:r>
          </a:p>
        </p:txBody>
      </p:sp>
    </p:spTree>
    <p:extLst>
      <p:ext uri="{BB962C8B-B14F-4D97-AF65-F5344CB8AC3E}">
        <p14:creationId xmlns:p14="http://schemas.microsoft.com/office/powerpoint/2010/main" val="2788160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4FFB-121B-4FF5-8604-9872D45DC5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6552728" cy="5760640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 smtClean="0"/>
              <a:t>En el análisis de los datos, las probabilidades lo son todo. Mas adelante lo utilizaremos para:</a:t>
            </a:r>
          </a:p>
          <a:p>
            <a:pPr algn="just"/>
            <a:endParaRPr lang="es-C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Reportar un resultado.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Saber las posibilidad de que un </a:t>
            </a:r>
            <a:r>
              <a:rPr lang="es-CR" sz="2400" dirty="0" smtClean="0"/>
              <a:t>evento </a:t>
            </a:r>
            <a:r>
              <a:rPr lang="es-CR" sz="2400" dirty="0" smtClean="0"/>
              <a:t>ocurra.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Probar la suposición o la hipótesis de un evento.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Medir la fuerza o la posibilidad de que algo vaya a suceder.</a:t>
            </a:r>
          </a:p>
          <a:p>
            <a:pPr marL="457200" indent="-457200" algn="just">
              <a:buFont typeface="+mj-lt"/>
              <a:buAutoNum type="arabicPeriod"/>
            </a:pPr>
            <a:endParaRPr lang="es-CR" sz="2400" dirty="0"/>
          </a:p>
          <a:p>
            <a:pPr algn="just"/>
            <a:r>
              <a:rPr lang="es-CR" sz="2400" dirty="0" smtClean="0"/>
              <a:t>Las probabilidades  son el sustento de la inferencia estadística, dado que cualquier prueba se basa en las funciones de probabilidad.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 Estadística clásica tiene su fundamento en lo anterior.</a:t>
            </a:r>
            <a:endParaRPr lang="es-CR" sz="2400" dirty="0"/>
          </a:p>
        </p:txBody>
      </p:sp>
      <p:pic>
        <p:nvPicPr>
          <p:cNvPr id="2050" name="Picture 2" descr="Image result for probabil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96" y="1412776"/>
            <a:ext cx="2181800" cy="17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175" y="4149080"/>
            <a:ext cx="1822313" cy="199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564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856984" cy="1512168"/>
          </a:xfrm>
        </p:spPr>
        <p:txBody>
          <a:bodyPr/>
          <a:lstStyle/>
          <a:p>
            <a:pPr marL="0" indent="0" algn="just">
              <a:buNone/>
            </a:pPr>
            <a:r>
              <a:rPr lang="es-CR" sz="2400" u="sng" dirty="0"/>
              <a:t>Reportar un </a:t>
            </a:r>
            <a:r>
              <a:rPr lang="es-CR" sz="2400" u="sng" dirty="0" smtClean="0"/>
              <a:t>resultado</a:t>
            </a:r>
            <a:r>
              <a:rPr lang="es-CR" sz="2400" dirty="0" smtClean="0"/>
              <a:t>: puedo obtener un resultado probabilístico y reportarlo como si fuera un porcentaje. Por ejemplo, el porcentaje de personas que padecen de dolor de espalda es del 87% (probabilidad de 0,87).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489D9E-C207-4727-9A08-2D5BCCC4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116632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pic>
        <p:nvPicPr>
          <p:cNvPr id="5" name="Picture 2" descr="Image result for dolor de espa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408712" cy="42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085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856984" cy="15121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R" sz="2400" u="sng" dirty="0"/>
              <a:t>Saber las posibilidad de que un evento </a:t>
            </a:r>
            <a:r>
              <a:rPr lang="es-CR" sz="2400" u="sng" dirty="0" smtClean="0"/>
              <a:t>ocurra </a:t>
            </a:r>
            <a:r>
              <a:rPr lang="es-CR" sz="2400" dirty="0" smtClean="0"/>
              <a:t>: utilizo las funciones de probabilidad para decir con qué probabilidad un evento podría ocurrir. Por ejemplo, para determinada población, se tiene una probabilidad del 32% que las personas padezcan de vértigo antes de los 40 años.</a:t>
            </a:r>
            <a:endParaRPr lang="es-CR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 descr="Image result for probability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49085"/>
            <a:ext cx="5544616" cy="39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46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6" name="4 Elipse">
            <a:extLst>
              <a:ext uri="{FF2B5EF4-FFF2-40B4-BE49-F238E27FC236}">
                <a16:creationId xmlns:a16="http://schemas.microsoft.com/office/drawing/2014/main" id="{87DAA563-A892-4DD0-B278-44DD0D189C22}"/>
              </a:ext>
            </a:extLst>
          </p:cNvPr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8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probabilidad</a:t>
            </a:r>
          </a:p>
        </p:txBody>
      </p:sp>
      <p:sp>
        <p:nvSpPr>
          <p:cNvPr id="8" name="16 Rectángulo redondeado">
            <a:extLst>
              <a:ext uri="{FF2B5EF4-FFF2-40B4-BE49-F238E27FC236}">
                <a16:creationId xmlns:a16="http://schemas.microsoft.com/office/drawing/2014/main" id="{847C1DC9-FC9F-4FB8-AAA1-69EDFFD80358}"/>
              </a:ext>
            </a:extLst>
          </p:cNvPr>
          <p:cNvSpPr/>
          <p:nvPr/>
        </p:nvSpPr>
        <p:spPr>
          <a:xfrm>
            <a:off x="1835696" y="3468840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Utilidades de las probabilidades en el Salud</a:t>
            </a:r>
          </a:p>
        </p:txBody>
      </p:sp>
    </p:spTree>
    <p:extLst>
      <p:ext uri="{BB962C8B-B14F-4D97-AF65-F5344CB8AC3E}">
        <p14:creationId xmlns:p14="http://schemas.microsoft.com/office/powerpoint/2010/main" val="4098427194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496" y="980728"/>
            <a:ext cx="9036496" cy="15121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R" sz="2400" u="sng" dirty="0"/>
              <a:t>Probar la suposición o la hipótesis de un </a:t>
            </a:r>
            <a:r>
              <a:rPr lang="es-CR" sz="2400" u="sng" dirty="0" smtClean="0"/>
              <a:t>evento</a:t>
            </a:r>
            <a:r>
              <a:rPr lang="es-CR" sz="2400" dirty="0" smtClean="0"/>
              <a:t>: utilizo las probabilidades </a:t>
            </a:r>
            <a:r>
              <a:rPr lang="es-CR" sz="2400" dirty="0" smtClean="0"/>
              <a:t>para probar las diferencias entre poblaciones. </a:t>
            </a:r>
            <a:r>
              <a:rPr lang="es-CR" sz="2400" dirty="0" smtClean="0"/>
              <a:t>Por ejemplo, </a:t>
            </a:r>
            <a:r>
              <a:rPr lang="es-CR" sz="2400" dirty="0" smtClean="0"/>
              <a:t>interesa saber </a:t>
            </a:r>
            <a:r>
              <a:rPr lang="es-CR" sz="2400" dirty="0" smtClean="0"/>
              <a:t>si hay </a:t>
            </a:r>
            <a:r>
              <a:rPr lang="es-CR" sz="2400" dirty="0" smtClean="0"/>
              <a:t>diferencia estadísticas </a:t>
            </a:r>
            <a:r>
              <a:rPr lang="es-CR" sz="2400" dirty="0" smtClean="0"/>
              <a:t>entre mujeres y hombres respecto al salario percibido… Acá utilizo el concepto de </a:t>
            </a:r>
            <a:r>
              <a:rPr lang="es-CR" sz="2400" dirty="0" smtClean="0"/>
              <a:t>significancia… </a:t>
            </a:r>
            <a:endParaRPr lang="es-CR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Image result for salary men and wom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t="14550" r="18776" b="14994"/>
          <a:stretch/>
        </p:blipFill>
        <p:spPr bwMode="auto">
          <a:xfrm>
            <a:off x="1331640" y="2521884"/>
            <a:ext cx="6408712" cy="40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43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928992" cy="151216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CR" sz="2400" u="sng" dirty="0"/>
              <a:t>Medir la fuerza o la posibilidad de que algo vaya a suceder </a:t>
            </a:r>
            <a:r>
              <a:rPr lang="es-CR" sz="2400" dirty="0" smtClean="0"/>
              <a:t>: l</a:t>
            </a:r>
            <a:r>
              <a:rPr lang="es-CR" dirty="0" smtClean="0"/>
              <a:t>a</a:t>
            </a:r>
            <a:r>
              <a:rPr lang="es-CR" dirty="0"/>
              <a:t> </a:t>
            </a:r>
            <a:r>
              <a:rPr lang="es-CR" b="1" dirty="0"/>
              <a:t>razón de momios</a:t>
            </a:r>
            <a:r>
              <a:rPr lang="es-CR" dirty="0"/>
              <a:t> </a:t>
            </a:r>
            <a:r>
              <a:rPr lang="es-CR" dirty="0" smtClean="0"/>
              <a:t>, </a:t>
            </a:r>
            <a:r>
              <a:rPr lang="es-CR" dirty="0"/>
              <a:t>razón de oportunidades o razón de probabilidades </a:t>
            </a:r>
            <a:r>
              <a:rPr lang="es-CR" dirty="0" smtClean="0"/>
              <a:t>(</a:t>
            </a:r>
            <a:r>
              <a:rPr lang="es-CR" b="1" i="1" dirty="0" err="1"/>
              <a:t>odds</a:t>
            </a:r>
            <a:r>
              <a:rPr lang="es-CR" b="1" i="1" dirty="0"/>
              <a:t> </a:t>
            </a:r>
            <a:r>
              <a:rPr lang="es-CR" b="1" i="1" dirty="0" smtClean="0"/>
              <a:t>ratio </a:t>
            </a:r>
            <a:r>
              <a:rPr lang="es-CR" dirty="0" smtClean="0"/>
              <a:t>en inglés </a:t>
            </a:r>
            <a:r>
              <a:rPr lang="es-CR" dirty="0"/>
              <a:t> (OR</a:t>
            </a:r>
            <a:r>
              <a:rPr lang="es-CR" dirty="0" smtClean="0"/>
              <a:t>)) es </a:t>
            </a:r>
            <a:r>
              <a:rPr lang="es-CR" dirty="0"/>
              <a:t>una medida estadística utilizada </a:t>
            </a:r>
            <a:r>
              <a:rPr lang="es-CR" dirty="0" smtClean="0"/>
              <a:t>en estudios epidemiológicos </a:t>
            </a:r>
            <a:r>
              <a:rPr lang="es-CR" dirty="0"/>
              <a:t>y de </a:t>
            </a:r>
            <a:r>
              <a:rPr lang="es-CR" dirty="0" smtClean="0"/>
              <a:t>casos controles, </a:t>
            </a:r>
            <a:r>
              <a:rPr lang="es-CR" dirty="0"/>
              <a:t>así como en </a:t>
            </a:r>
            <a:r>
              <a:rPr lang="es-CR" dirty="0" smtClean="0"/>
              <a:t>los metaanálisis. </a:t>
            </a:r>
            <a:r>
              <a:rPr lang="es-CR" dirty="0"/>
              <a:t>En términos formales, se define como la posibilidad de que una condición de salud o enfermedad se presente </a:t>
            </a:r>
            <a:r>
              <a:rPr lang="es-CR" dirty="0"/>
              <a:t>en un grupo de población frente al riesgo de que ocurra en otro. </a:t>
            </a:r>
            <a:endParaRPr lang="es-CR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9D9E-C207-4727-9A08-2D5BCCC4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116632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pic>
        <p:nvPicPr>
          <p:cNvPr id="1026" name="Picture 2" descr="Resultado de imagen para odds rat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6552728" cy="36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54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64704"/>
          </a:xfrm>
        </p:spPr>
        <p:txBody>
          <a:bodyPr/>
          <a:lstStyle/>
          <a:p>
            <a:pPr algn="ctr"/>
            <a:r>
              <a:rPr lang="es-CR" dirty="0"/>
              <a:t>Últimas reseñas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5364690" cy="568863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R" sz="2400" dirty="0"/>
              <a:t>Se estudió el concepto de las probabilidades, sus corrientes, las funciones de probabilidades continuas y la importancia de estas en el análisis de la información. 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En la actualidad, las probabilidades son el fundamento de todo tipo de análisis de la inferencia estadística.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La inferencia estadística se respalda y toma todos sus criterios a partir de las funciones de probabilidades. 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Volveremos a utilizar las probabilidades en el capítulo de la curva </a:t>
            </a:r>
            <a:r>
              <a:rPr lang="es-CR" sz="2400" dirty="0" smtClean="0"/>
              <a:t>normal, </a:t>
            </a:r>
            <a:r>
              <a:rPr lang="es-CR" sz="2400" dirty="0"/>
              <a:t>la normal estándar y la estandarización, y estas estarán presentes en los temas de la inferencia estadística. </a:t>
            </a:r>
          </a:p>
          <a:p>
            <a:pPr algn="just"/>
            <a:endParaRPr lang="es-CR" dirty="0"/>
          </a:p>
        </p:txBody>
      </p:sp>
      <p:pic>
        <p:nvPicPr>
          <p:cNvPr id="2050" name="Picture 2" descr="http://www.aldarin-electronics.com/images/market%20analys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6649" y="1196752"/>
            <a:ext cx="2583926" cy="1714512"/>
          </a:xfrm>
          <a:prstGeom prst="rect">
            <a:avLst/>
          </a:prstGeom>
          <a:noFill/>
        </p:spPr>
      </p:pic>
      <p:pic>
        <p:nvPicPr>
          <p:cNvPr id="2052" name="Picture 4" descr="http://www.fisicanet.com.ar/matematica/estadisticas/ap2/binomial0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4429132"/>
            <a:ext cx="2571768" cy="205741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Picture 2" descr="http://2.bp.blogspot.com/_l2oFLpsvMhc/RveAYgMqnQI/AAAAAAAAAII/I2Fp0nyNDhw/s400/20070326114706-f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" y="-24"/>
            <a:ext cx="9144001" cy="6858024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4026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000108"/>
            <a:ext cx="5643602" cy="5572164"/>
          </a:xfrm>
        </p:spPr>
        <p:txBody>
          <a:bodyPr>
            <a:normAutofit/>
          </a:bodyPr>
          <a:lstStyle/>
          <a:p>
            <a:r>
              <a:rPr lang="es-CR" sz="2400" dirty="0"/>
              <a:t>Las probabilidad nacen en Francia en el XVII siglo, a razón de los juegos de azar de la época (cartas y dados).</a:t>
            </a:r>
          </a:p>
          <a:p>
            <a:endParaRPr lang="es-CR" sz="2400" dirty="0"/>
          </a:p>
          <a:p>
            <a:r>
              <a:rPr lang="es-CR" sz="2400" dirty="0"/>
              <a:t>La probabilidad es un número (resultado) que está siempre en “0” y “1”</a:t>
            </a:r>
          </a:p>
          <a:p>
            <a:endParaRPr lang="es-CR" sz="2400" dirty="0"/>
          </a:p>
          <a:p>
            <a:r>
              <a:rPr lang="es-CR" sz="2400" dirty="0"/>
              <a:t>Matemáticamente: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071538" y="4786322"/>
            <a:ext cx="6929486" cy="15716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6000" dirty="0"/>
              <a:t>0 ≤ Probabilidad ≤ 1</a:t>
            </a:r>
          </a:p>
        </p:txBody>
      </p:sp>
      <p:pic>
        <p:nvPicPr>
          <p:cNvPr id="39941" name="Picture 5" descr="http://www.mapasdechile.com.ar/blog/wp-content/uploads/2008/09/casino-ch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071546"/>
            <a:ext cx="3000396" cy="342902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1482</TotalTime>
  <Words>2501</Words>
  <Application>Microsoft Office PowerPoint</Application>
  <PresentationFormat>Presentación en pantalla (4:3)</PresentationFormat>
  <Paragraphs>393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9" baseType="lpstr">
      <vt:lpstr>Arial</vt:lpstr>
      <vt:lpstr>Cambria Math</vt:lpstr>
      <vt:lpstr>Franklin Gothic Book</vt:lpstr>
      <vt:lpstr>Perpetua</vt:lpstr>
      <vt:lpstr>Wingdings 2</vt:lpstr>
      <vt:lpstr>Equidad</vt:lpstr>
      <vt:lpstr>Presentación de PowerPoint</vt:lpstr>
      <vt:lpstr>Preámbulo…..</vt:lpstr>
      <vt:lpstr>Preámbulo…..</vt:lpstr>
      <vt:lpstr>Introducción</vt:lpstr>
      <vt:lpstr>Introducción</vt:lpstr>
      <vt:lpstr>Índice</vt:lpstr>
      <vt:lpstr>Índice</vt:lpstr>
      <vt:lpstr>Índice</vt:lpstr>
      <vt:lpstr>La esencia de la probabilidad</vt:lpstr>
      <vt:lpstr>La esencia de la probabilidad</vt:lpstr>
      <vt:lpstr>La esencia de la probabilidad</vt:lpstr>
      <vt:lpstr>La esencia de la probabilidad</vt:lpstr>
      <vt:lpstr>Ideas fundamentales de las probabilidas</vt:lpstr>
      <vt:lpstr>Ideas fundamentales de las probabilidades</vt:lpstr>
      <vt:lpstr>Ideas fundamentales de las probabilidades</vt:lpstr>
      <vt:lpstr>Ideas fundamentales de las probabilidades</vt:lpstr>
      <vt:lpstr>Ideas fundamentales de las probabilidades</vt:lpstr>
      <vt:lpstr>Conceptos</vt:lpstr>
      <vt:lpstr>Conceptos</vt:lpstr>
      <vt:lpstr>Conceptos</vt:lpstr>
      <vt:lpstr>Los 3 enfoques de la probabilidad</vt:lpstr>
      <vt:lpstr>Índice</vt:lpstr>
      <vt:lpstr>Presentación de PowerPoint</vt:lpstr>
      <vt:lpstr>Probabilidad clásica o a priori</vt:lpstr>
      <vt:lpstr>Probabilidad clásica o a priori</vt:lpstr>
      <vt:lpstr>Probabilidad clásica o a priori</vt:lpstr>
      <vt:lpstr>Juguemos cartas</vt:lpstr>
      <vt:lpstr>Probabilidad clásica o a priori</vt:lpstr>
      <vt:lpstr>Índice</vt:lpstr>
      <vt:lpstr>Presentación de PowerPoint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Índice</vt:lpstr>
      <vt:lpstr>Presentación de PowerPoint</vt:lpstr>
      <vt:lpstr>Probabilidad subjetiva</vt:lpstr>
      <vt:lpstr>Probabilidad subjetiva</vt:lpstr>
      <vt:lpstr>Probabilidad subjetiva</vt:lpstr>
      <vt:lpstr>Índice</vt:lpstr>
      <vt:lpstr>Datos discretos</vt:lpstr>
      <vt:lpstr>Función de probabilidad discretas</vt:lpstr>
      <vt:lpstr>Función de probabilidad discretas</vt:lpstr>
      <vt:lpstr>Índice</vt:lpstr>
      <vt:lpstr>Datos continuos</vt:lpstr>
      <vt:lpstr>Función de probabilidad continua</vt:lpstr>
      <vt:lpstr>Función de probabilidad continua</vt:lpstr>
      <vt:lpstr>Índice</vt:lpstr>
      <vt:lpstr>Funciones de probabilidades continuas</vt:lpstr>
      <vt:lpstr>Cura normal y normal estándar</vt:lpstr>
      <vt:lpstr>Presentación de PowerPoint</vt:lpstr>
      <vt:lpstr>Presentación de PowerPoint</vt:lpstr>
      <vt:lpstr>La función t de Student</vt:lpstr>
      <vt:lpstr>t  de Student contra Normal</vt:lpstr>
      <vt:lpstr>La curva t de Student</vt:lpstr>
      <vt:lpstr>Presentación de PowerPoint</vt:lpstr>
      <vt:lpstr>F de Snedecor</vt:lpstr>
      <vt:lpstr>F de Snedecor</vt:lpstr>
      <vt:lpstr>Presentación de PowerPoint</vt:lpstr>
      <vt:lpstr>Chi-cuadrada</vt:lpstr>
      <vt:lpstr>Chi-cuadrada</vt:lpstr>
      <vt:lpstr>Presentación de PowerPoint</vt:lpstr>
      <vt:lpstr>Índice</vt:lpstr>
      <vt:lpstr>Utilidades de las probabilidades </vt:lpstr>
      <vt:lpstr>Utilidades de las probabilidades </vt:lpstr>
      <vt:lpstr>Utilidades de las probabilidades </vt:lpstr>
      <vt:lpstr>Utilidades de las probabilidades </vt:lpstr>
      <vt:lpstr>Utilidades de las probabilidades </vt:lpstr>
      <vt:lpstr>Últimas reseñas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Oscar</dc:creator>
  <cp:lastModifiedBy>Oscar Centeno Mora</cp:lastModifiedBy>
  <cp:revision>112</cp:revision>
  <dcterms:created xsi:type="dcterms:W3CDTF">2010-06-05T15:44:30Z</dcterms:created>
  <dcterms:modified xsi:type="dcterms:W3CDTF">2018-09-15T03:28:04Z</dcterms:modified>
</cp:coreProperties>
</file>